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AF49DC6-F8C9-45D2-BBD0-F9377248BD0C}" type="datetimeFigureOut">
              <a:rPr lang="en-US" smtClean="0"/>
              <a:pPr/>
              <a:t>9/26/2013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8F644F4-A3EC-4E5E-83EA-4BCFADC7D40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F49DC6-F8C9-45D2-BBD0-F9377248BD0C}" type="datetimeFigureOut">
              <a:rPr lang="en-US" smtClean="0"/>
              <a:pPr/>
              <a:t>9/26/2013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F644F4-A3EC-4E5E-83EA-4BCFADC7D4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AF49DC6-F8C9-45D2-BBD0-F9377248BD0C}" type="datetimeFigureOut">
              <a:rPr lang="en-US" smtClean="0"/>
              <a:pPr/>
              <a:t>9/26/2013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8F644F4-A3EC-4E5E-83EA-4BCFADC7D4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F49DC6-F8C9-45D2-BBD0-F9377248BD0C}" type="datetimeFigureOut">
              <a:rPr lang="en-US" smtClean="0"/>
              <a:pPr/>
              <a:t>9/26/2013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8F644F4-A3EC-4E5E-83EA-4BCFADC7D4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AF49DC6-F8C9-45D2-BBD0-F9377248BD0C}" type="datetimeFigureOut">
              <a:rPr lang="en-US" smtClean="0"/>
              <a:pPr/>
              <a:t>9/26/2013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8F644F4-A3EC-4E5E-83EA-4BCFADC7D40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F49DC6-F8C9-45D2-BBD0-F9377248BD0C}" type="datetimeFigureOut">
              <a:rPr lang="en-US" smtClean="0"/>
              <a:pPr/>
              <a:t>9/26/2013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8F644F4-A3EC-4E5E-83EA-4BCFADC7D4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F49DC6-F8C9-45D2-BBD0-F9377248BD0C}" type="datetimeFigureOut">
              <a:rPr lang="en-US" smtClean="0"/>
              <a:pPr/>
              <a:t>9/26/2013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8F644F4-A3EC-4E5E-83EA-4BCFADC7D4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AF49DC6-F8C9-45D2-BBD0-F9377248BD0C}" type="datetimeFigureOut">
              <a:rPr lang="en-US" smtClean="0"/>
              <a:pPr/>
              <a:t>9/26/2013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8F644F4-A3EC-4E5E-83EA-4BCFADC7D4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AF49DC6-F8C9-45D2-BBD0-F9377248BD0C}" type="datetimeFigureOut">
              <a:rPr lang="en-US" smtClean="0"/>
              <a:pPr/>
              <a:t>9/26/2013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D8F644F4-A3EC-4E5E-83EA-4BCFADC7D4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F49DC6-F8C9-45D2-BBD0-F9377248BD0C}" type="datetimeFigureOut">
              <a:rPr lang="en-US" smtClean="0"/>
              <a:pPr/>
              <a:t>9/26/2013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8F644F4-A3EC-4E5E-83EA-4BCFADC7D4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AF49DC6-F8C9-45D2-BBD0-F9377248BD0C}" type="datetimeFigureOut">
              <a:rPr lang="en-US" smtClean="0"/>
              <a:pPr/>
              <a:t>9/26/2013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8F644F4-A3EC-4E5E-83EA-4BCFADC7D40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AF49DC6-F8C9-45D2-BBD0-F9377248BD0C}" type="datetimeFigureOut">
              <a:rPr lang="en-US" smtClean="0"/>
              <a:pPr/>
              <a:t>9/26/2013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8F644F4-A3EC-4E5E-83EA-4BCFADC7D4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a/url?sa=i&amp;rct=j&amp;q=&amp;esrc=s&amp;frm=1&amp;source=images&amp;cd=&amp;cad=rja&amp;docid=R-lbVvAQEwr-pM&amp;tbnid=WQRqZ4m3ISSa8M:&amp;ved=0CAUQjRw&amp;url=http%3A%2F%2Fquotesxpress.com%2Frelationship%2F149&amp;ei=8yxEUozXEdLhqAHZsYHgDg&amp;bvm=bv.53217764,d.aWM&amp;psig=AFQjCNEfVeAwVQtR2PD9LrjVtFaaFr4TSg&amp;ust=138028596564598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Our need for relationships</a:t>
            </a:r>
            <a:endParaRPr lang="en-US" dirty="0"/>
          </a:p>
        </p:txBody>
      </p:sp>
      <p:sp>
        <p:nvSpPr>
          <p:cNvPr id="3" name="Subtitle 2"/>
          <p:cNvSpPr>
            <a:spLocks noGrp="1"/>
          </p:cNvSpPr>
          <p:nvPr>
            <p:ph type="subTitle" idx="1"/>
          </p:nvPr>
        </p:nvSpPr>
        <p:spPr>
          <a:xfrm>
            <a:off x="3354442" y="3539864"/>
            <a:ext cx="5114778" cy="2632336"/>
          </a:xfrm>
        </p:spPr>
        <p:txBody>
          <a:bodyPr/>
          <a:lstStyle/>
          <a:p>
            <a:endParaRPr lang="en-US" dirty="0"/>
          </a:p>
        </p:txBody>
      </p:sp>
      <p:pic>
        <p:nvPicPr>
          <p:cNvPr id="23554" name="Picture 2" descr="https://encrypted-tbn3.gstatic.com/images?q=tbn:ANd9GcQCvBghHYC9CQ13IDDB_yNutS-LldHY4seCmiiHjdT4Y5gQeYCI"/>
          <p:cNvPicPr>
            <a:picLocks noChangeAspect="1" noChangeArrowheads="1"/>
          </p:cNvPicPr>
          <p:nvPr/>
        </p:nvPicPr>
        <p:blipFill>
          <a:blip r:embed="rId2" cstate="print"/>
          <a:srcRect/>
          <a:stretch>
            <a:fillRect/>
          </a:stretch>
        </p:blipFill>
        <p:spPr bwMode="auto">
          <a:xfrm>
            <a:off x="5181600" y="3581400"/>
            <a:ext cx="2038350" cy="223837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838200"/>
          </a:xfrm>
        </p:spPr>
        <p:txBody>
          <a:bodyPr>
            <a:normAutofit/>
          </a:bodyPr>
          <a:lstStyle/>
          <a:p>
            <a:r>
              <a:rPr lang="en-US" dirty="0" smtClean="0"/>
              <a:t>positive relationships </a:t>
            </a:r>
            <a:endParaRPr lang="en-US" dirty="0"/>
          </a:p>
        </p:txBody>
      </p:sp>
      <p:sp>
        <p:nvSpPr>
          <p:cNvPr id="3" name="Content Placeholder 2"/>
          <p:cNvSpPr>
            <a:spLocks noGrp="1"/>
          </p:cNvSpPr>
          <p:nvPr>
            <p:ph idx="1"/>
          </p:nvPr>
        </p:nvSpPr>
        <p:spPr>
          <a:xfrm>
            <a:off x="457200" y="914400"/>
            <a:ext cx="7239000" cy="5541336"/>
          </a:xfrm>
        </p:spPr>
        <p:txBody>
          <a:bodyPr/>
          <a:lstStyle/>
          <a:p>
            <a:r>
              <a:rPr lang="en-US" dirty="0" smtClean="0"/>
              <a:t>It is important to develop positive relationships during a lifetime. Many needs are filled in positive relationships</a:t>
            </a:r>
          </a:p>
          <a:p>
            <a:r>
              <a:rPr lang="en-US" dirty="0" smtClean="0"/>
              <a:t>1.	</a:t>
            </a:r>
            <a:r>
              <a:rPr lang="en-US" b="1" dirty="0" smtClean="0">
                <a:solidFill>
                  <a:schemeClr val="tx2">
                    <a:lumMod val="75000"/>
                  </a:schemeClr>
                </a:solidFill>
              </a:rPr>
              <a:t>Social Needs – </a:t>
            </a:r>
            <a:r>
              <a:rPr lang="en-US" dirty="0" smtClean="0"/>
              <a:t>the need to be involved , belong and function within society. A variety of personal needs such as food, love and belonging, and the need for human socialization can be provided by social groups. It would be very</a:t>
            </a:r>
          </a:p>
          <a:p>
            <a:r>
              <a:rPr lang="en-US" dirty="0" smtClean="0"/>
              <a:t> difficult for the</a:t>
            </a:r>
          </a:p>
          <a:p>
            <a:r>
              <a:rPr lang="en-US" dirty="0" smtClean="0"/>
              <a:t> majority of people </a:t>
            </a:r>
          </a:p>
          <a:p>
            <a:r>
              <a:rPr lang="en-US" dirty="0" smtClean="0"/>
              <a:t>to live totally alone.</a:t>
            </a:r>
            <a:endParaRPr lang="en-US" b="1" dirty="0">
              <a:solidFill>
                <a:schemeClr val="tx2">
                  <a:lumMod val="75000"/>
                </a:schemeClr>
              </a:solidFill>
            </a:endParaRPr>
          </a:p>
        </p:txBody>
      </p:sp>
      <p:pic>
        <p:nvPicPr>
          <p:cNvPr id="26626" name="Picture 2" descr="https://encrypted-tbn0.gstatic.com/images?q=tbn:ANd9GcQ5Ss9PLi36NHsvTP_cNAXeq_nrzzcchZQIfCOIKWlZqB2RXSzY"/>
          <p:cNvPicPr>
            <a:picLocks noChangeAspect="1" noChangeArrowheads="1"/>
          </p:cNvPicPr>
          <p:nvPr/>
        </p:nvPicPr>
        <p:blipFill>
          <a:blip r:embed="rId2" cstate="print"/>
          <a:srcRect/>
          <a:stretch>
            <a:fillRect/>
          </a:stretch>
        </p:blipFill>
        <p:spPr bwMode="auto">
          <a:xfrm>
            <a:off x="4724400" y="4191000"/>
            <a:ext cx="1847850" cy="24669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relationships </a:t>
            </a:r>
            <a:endParaRPr lang="en-US" dirty="0"/>
          </a:p>
        </p:txBody>
      </p:sp>
      <p:sp>
        <p:nvSpPr>
          <p:cNvPr id="3" name="Content Placeholder 2"/>
          <p:cNvSpPr>
            <a:spLocks noGrp="1"/>
          </p:cNvSpPr>
          <p:nvPr>
            <p:ph idx="1"/>
          </p:nvPr>
        </p:nvSpPr>
        <p:spPr/>
        <p:txBody>
          <a:bodyPr/>
          <a:lstStyle/>
          <a:p>
            <a:r>
              <a:rPr lang="en-US" b="1" dirty="0" smtClean="0">
                <a:solidFill>
                  <a:schemeClr val="tx2">
                    <a:lumMod val="75000"/>
                  </a:schemeClr>
                </a:solidFill>
              </a:rPr>
              <a:t>Emotional support needs- </a:t>
            </a:r>
            <a:r>
              <a:rPr lang="en-US" dirty="0" smtClean="0"/>
              <a:t>relationships with significant others such as parents are critical to a developing child. Parents need to talk with children and show interest in their activities as well as provide love and attention. The amount of emotional support that a young child receives can greatly influence relationships in the future.</a:t>
            </a:r>
          </a:p>
          <a:p>
            <a:r>
              <a:rPr lang="en-US" dirty="0" smtClean="0"/>
              <a:t>The development of peer relationships, dating and friendship help meet the emotional need of many individuals</a:t>
            </a:r>
            <a:endParaRPr lang="en-US" dirty="0"/>
          </a:p>
        </p:txBody>
      </p:sp>
      <p:pic>
        <p:nvPicPr>
          <p:cNvPr id="27650" name="Picture 2" descr="https://encrypted-tbn3.gstatic.com/images?q=tbn:ANd9GcQKO7OcoQt7R7yWm7NbVq6gjw2lE-1vwxSQHLa4UFKsXE7_Qqva"/>
          <p:cNvPicPr>
            <a:picLocks noChangeAspect="1" noChangeArrowheads="1"/>
          </p:cNvPicPr>
          <p:nvPr/>
        </p:nvPicPr>
        <p:blipFill>
          <a:blip r:embed="rId2" cstate="print"/>
          <a:srcRect/>
          <a:stretch>
            <a:fillRect/>
          </a:stretch>
        </p:blipFill>
        <p:spPr bwMode="auto">
          <a:xfrm>
            <a:off x="6096000" y="304800"/>
            <a:ext cx="1714500" cy="13335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relationships </a:t>
            </a:r>
            <a:endParaRPr lang="en-US" dirty="0"/>
          </a:p>
        </p:txBody>
      </p:sp>
      <p:sp>
        <p:nvSpPr>
          <p:cNvPr id="3" name="Content Placeholder 2"/>
          <p:cNvSpPr>
            <a:spLocks noGrp="1"/>
          </p:cNvSpPr>
          <p:nvPr>
            <p:ph idx="1"/>
          </p:nvPr>
        </p:nvSpPr>
        <p:spPr/>
        <p:txBody>
          <a:bodyPr/>
          <a:lstStyle/>
          <a:p>
            <a:r>
              <a:rPr lang="en-US" dirty="0" smtClean="0"/>
              <a:t>3</a:t>
            </a:r>
            <a:r>
              <a:rPr lang="en-US" b="1" dirty="0" smtClean="0">
                <a:solidFill>
                  <a:schemeClr val="bg2">
                    <a:lumMod val="50000"/>
                  </a:schemeClr>
                </a:solidFill>
              </a:rPr>
              <a:t>. Physical needs- </a:t>
            </a:r>
            <a:r>
              <a:rPr lang="en-US" dirty="0" smtClean="0"/>
              <a:t>human beings have many physical needs which can be met in relationships. Basic needs for food, clothing and shelter are provided by the family unit and children depend on adults for satisfaction of these basic needs. We desire the physical warmth and companionship found in relationships</a:t>
            </a:r>
            <a:endParaRPr lang="en-US" b="1" dirty="0">
              <a:solidFill>
                <a:schemeClr val="bg2">
                  <a:lumMod val="50000"/>
                </a:schemeClr>
              </a:solidFill>
            </a:endParaRPr>
          </a:p>
        </p:txBody>
      </p:sp>
      <p:pic>
        <p:nvPicPr>
          <p:cNvPr id="28674" name="Picture 2" descr="https://encrypted-tbn2.gstatic.com/images?q=tbn:ANd9GcTk0deHZXeUYtI-i5fX1fzVyjZVA7RaTe1MZMRke5fBnq5e50U3aw"/>
          <p:cNvPicPr>
            <a:picLocks noChangeAspect="1" noChangeArrowheads="1"/>
          </p:cNvPicPr>
          <p:nvPr/>
        </p:nvPicPr>
        <p:blipFill>
          <a:blip r:embed="rId2" cstate="print"/>
          <a:srcRect/>
          <a:stretch>
            <a:fillRect/>
          </a:stretch>
        </p:blipFill>
        <p:spPr bwMode="auto">
          <a:xfrm>
            <a:off x="4572000" y="4648200"/>
            <a:ext cx="2466975" cy="184785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relationships </a:t>
            </a:r>
            <a:endParaRPr lang="en-US" dirty="0"/>
          </a:p>
        </p:txBody>
      </p:sp>
      <p:sp>
        <p:nvSpPr>
          <p:cNvPr id="3" name="Content Placeholder 2"/>
          <p:cNvSpPr>
            <a:spLocks noGrp="1"/>
          </p:cNvSpPr>
          <p:nvPr>
            <p:ph idx="1"/>
          </p:nvPr>
        </p:nvSpPr>
        <p:spPr/>
        <p:txBody>
          <a:bodyPr>
            <a:normAutofit lnSpcReduction="10000"/>
          </a:bodyPr>
          <a:lstStyle/>
          <a:p>
            <a:r>
              <a:rPr lang="en-US" dirty="0" smtClean="0"/>
              <a:t>4. </a:t>
            </a:r>
            <a:r>
              <a:rPr lang="en-US" b="1" dirty="0" smtClean="0">
                <a:solidFill>
                  <a:schemeClr val="tx2">
                    <a:lumMod val="75000"/>
                  </a:schemeClr>
                </a:solidFill>
              </a:rPr>
              <a:t>Financial Needs- </a:t>
            </a:r>
            <a:r>
              <a:rPr lang="en-US" dirty="0" smtClean="0"/>
              <a:t>with increasing age and dependence, financial needs become more and more important. Young people sometimes are unaware of the existence of money.</a:t>
            </a:r>
          </a:p>
          <a:p>
            <a:r>
              <a:rPr lang="en-US" dirty="0" smtClean="0"/>
              <a:t>Some teenagers get jobs to contribute to family income, take trips, continue their education, or cover personal expenses.</a:t>
            </a:r>
          </a:p>
          <a:p>
            <a:r>
              <a:rPr lang="en-US" dirty="0" smtClean="0"/>
              <a:t>A job can also meet other needs. It can create opportunities for new relationships, enhance self concept and greater independence</a:t>
            </a:r>
            <a:endParaRPr lang="en-US" dirty="0"/>
          </a:p>
        </p:txBody>
      </p:sp>
      <p:pic>
        <p:nvPicPr>
          <p:cNvPr id="29698" name="Picture 2" descr="https://encrypted-tbn3.gstatic.com/images?q=tbn:ANd9GcSUusxtZpc-KsoFeOJJgJUh_UUeEcMURrJx5AcpL1efrB2YNUlF8g"/>
          <p:cNvPicPr>
            <a:picLocks noChangeAspect="1" noChangeArrowheads="1"/>
          </p:cNvPicPr>
          <p:nvPr/>
        </p:nvPicPr>
        <p:blipFill>
          <a:blip r:embed="rId2" cstate="print"/>
          <a:srcRect/>
          <a:stretch>
            <a:fillRect/>
          </a:stretch>
        </p:blipFill>
        <p:spPr bwMode="auto">
          <a:xfrm>
            <a:off x="7200900" y="4505325"/>
            <a:ext cx="1943100" cy="23526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relationships </a:t>
            </a:r>
            <a:endParaRPr lang="en-US" dirty="0"/>
          </a:p>
        </p:txBody>
      </p:sp>
      <p:sp>
        <p:nvSpPr>
          <p:cNvPr id="3" name="Content Placeholder 2"/>
          <p:cNvSpPr>
            <a:spLocks noGrp="1"/>
          </p:cNvSpPr>
          <p:nvPr>
            <p:ph idx="1"/>
          </p:nvPr>
        </p:nvSpPr>
        <p:spPr/>
        <p:txBody>
          <a:bodyPr/>
          <a:lstStyle/>
          <a:p>
            <a:r>
              <a:rPr lang="en-US" dirty="0" smtClean="0"/>
              <a:t>5. cultural needs-  our culture is the total of everyday life. It is the way we act and react in our work and personal lives. Through relationships we learn about our cultural </a:t>
            </a:r>
            <a:r>
              <a:rPr lang="en-US" dirty="0" err="1" smtClean="0"/>
              <a:t>backround</a:t>
            </a:r>
            <a:r>
              <a:rPr lang="en-US" dirty="0" smtClean="0"/>
              <a:t> and family traditions</a:t>
            </a:r>
          </a:p>
        </p:txBody>
      </p:sp>
      <p:sp>
        <p:nvSpPr>
          <p:cNvPr id="30722" name="AutoShape 2" descr="data:image/jpeg;base64,/9j/4AAQSkZJRgABAQAAAQABAAD/2wCEAAkGBhQSERUUExQVFRUVGBkWFhgYGRgXFxgYGRkfGBcdIBcaGyYeGBsjGRwYHy8gIycpLCwsFh8xNTAqNSYrLCoBCQoKDgwOGg8PGjUkHiU0MjUsKi4wKiw0KSk0MSwsLCwsKiwwLCwtLSwsKi0vLC8vLCwsLCwsLCwsLCwpLCwsLP/AABEIAOEA4QMBIgACEQEDEQH/xAAcAAACAwEBAQEAAAAAAAAAAAAABgQFBwMBAgj/xABPEAACAQIDBAYFBgkKBQQDAAABAgMAEQQSIQUGMUEHEyJRYYEyUnGRsRQjQnKhwRYzQ1NikqLR0hUXJVSCk7LC4fAkRGOD8QiUs9MYNHP/xAAbAQABBQEBAAAAAAAAAAAAAAAAAgMEBQYBB//EADwRAAEDAgQDBAkDAwIHAAAAAAEAAgMEEQUSITETQVFhcYGhBhQiMpGxwdHwQlLhFSPxYpIWJENygqLS/9oADAMBAAIRAxEAPwDcaKKKEIooooQiiiihCKKKKEIoryvC4Gp0FCF9UUu7T39wcIN5lcg2yx9s35i40v51BwG/T4hj1OGYIPpyMVHuCm58Aa5cJzhPte2ib6KUBtbGyE5THGvf1TN7PSkF/wBUUibd6TsVDi3h652SM5WZEgU5vpWDowIB04jUGlsbn1BSMpvYC5W1XorHI+lS1v8AisUTxs0GHI9hygG3stUdemicG/ZYdzJl87g3Hs+FcY0vNmC6clhfCLyC3etrFe1k2zum83tNhbj1o3tzt6Li1r881NmzOk7BymxcxNws9rX8CpINKdG5pykaptoLm5xsm2iuGGxqSKGjZXU8GVgwPmNK7A0hcXtFFFCEUUUUIRRRRQhFFFFCEUUUUIRRRRQhFFFFCEUUV4TQhe1wxeLSNS7sqKupZiAB5mqHejfWLBgr+MltpGDw7ix+iPeTyFZpjNqYraB7S5znygNZI0Y/RVGPpW4sSTbuvTMkoZbTdSIqWWYEsG3U2TdtXpULNkwMDTte2dgVS/goGZvPKPbS9j8LtnENnleOJDoFYJkF/wBE5vt8+VJmN2jjM3VYecRqhIJhFyx4EhgLn21Xz7o4iU5p3xDnvlYj7ZDTTJ3O+wF1ZRYTUxOzOAI6kgD53TZtLYww6Z8RtNWIIHV4ds8mp5KjLlHja32VPw+/sIjyQiVAgABkBNxY8LEkm9rk29L3Rd2dj7GwuEzYiVXxBBcxrIxNx6KdjS/3mo24m1NnIsr7Q7Tsw6uPJI4VQLmxUW1Jtqfo1MdhM1UzOWu0tYXIvfsATElVT3ySu1/0htvjdTY+ks6A4aRjcAuZAoOupyZDYc7XvUmddjksc2KZjc31AuefDvrnvPvZslsLKmFgImZbI3VZcpuLnMTcEC/Kqbomw4m2kqygSII5DlbtLcAAaHTnUyiw5lGx73MLT3nX4qmrpWSPa2A6f6rb+CtMEmySvzonVr/QJIt5rxvf7Ko8RLhk2gqRl2wbhS2cEOnJyDlJOova1jfzrQeljY0UWFiaKKOM9cFJRQpIKOeQ4XApE3b2A+Ld1UpdVDdskXF7aEA8zTVTicEMT8zSdOZ0Hb4KdBgrn03rU1nMB1a0e14X0V1/JuyncqMQyoRxZCDmvwIKDlreqLeXY0WGs+DxYkjc2dUbKVPK6XsykX5cRV7J0b4gcoj7HP3qKhz7gYkfkr+x0P8AmrO0eMRwSB2nbry+KbfDQBhELZGnwIv22S9g95MTA6mOZhYnkozDhqVAzHjxva3GtE2D0uuAPlEfWR8DJGO2pAu14+DWFiSttGGhpEn3TxKXvBJ+rmGnsqpxWAcElgyte9yCpufKtAa2hqDdr7H83spUeGV7W6tDx2EXH50X6W2Pt2HFRiSCRZFPdxHtB1HnVjX583ewW08MqzwKZY2F1aJhJbvBS4Y63BUgcTbXWtO3Q6QBiFCzr1coOVtCAG5BlYBkvyNsp11B0rkkeXVpuOqgi9yCLEck60V4DXtNIRRRRQhFFFFCEUUUUIRRRRQhFFFeUIQTSVvhv+kCusRuyHIzi2j2/Fpe4aThc8EB1ubKfjfbe+znCQSdW4XPiZtP+Hi7h3zPwUcr37qSd2BFiZgMrLl7EMYAYRQjV2LNcdY7EAtqbseZBDc8jYY87zYKZSQCVxc73W79v51Vfs7aUrXEMUj4hw0jOxsF8Rm4gcczMLtqb2ArttBsXh0jRposPdLrkRZXKP6RNwdXOtyRerPa+0fk8k6sqTyOytKxBIATtJEqA+iuml7knwpKxmE2rjJWl+TzDOQB831agWsqrmA0CiwApvD43139yJ405u0Hw5p2txJmR0FGwDqd++x8tlLMQIs0+Ml8AywJ+ovWfEVK3d3YwuJxKRyR9k3Ls8rkhQLnW4FzoPOq/DdGO1ZrkRmwJU5pkFiOI0biDUfaO7MmzXtimjDsoICtnsCToTbiSPHhVnUxzU0fE9YBI/S0WuqqhoqisqGtlksNyegTjv5uhg4YETARNNMz9oo7zMiKNbqpIFyQNR3057ubh4CPDQibDxPL1a9YXXMS5F2uDfnS70ayRRRyyPJGpdgozMqnKovexN7XP2U3NvLhRxni/WB+FZKu9La1v9iOO9jvd2v+FOqqOnpp3MzjTTklTpV2JhkwiLhcPEjtKLlI1Rsqq1+1YaXI50tdFrjCY0y4j5tOqZQTr2iVsLLc8AaZt9dsRTCMRSK9ixOU3sdLVTbH2cszFWkWOwuM2me3EAkgA2qRSY9VzQhjmi563+qtabBaWWAVT3Hwt3Jl6Rd4sPisIEhfO4kVrZWGgBB9IAc6zQ4nEYftws8bcCVIuR3fYKddu7LhCGaNurDGyRFW1C6Ehu++p9tU+C2YMRKkJYqJHVcw1tc91cdVSNmaHtB205FaClhg9QfCCchvc8x1+Co0352kv/MSH2pEf8l6kx9Jm0V4urfWiX7gKfW6F+7EnzjH8VcJOheTliU80b7mq0L2O96mYfgs96lhh92qcPD+EubM6UMSxIkSIniOyy37+dSW3wzYhZXRvRyOiyFo3FzlORwbEXa1iOOoNdNt9DWK6p8skL2BYC7KSV10utr+0ilvYGxJlw8sUwVVuMjiSN8vWWQ6oxIs4ifwCv3mopwanna6dgEZ2y9mlyFVVNJK2YNpZ8zbb22PQ960PYe/mEQ5SrRKxuewMobvOS/wrlLtxPlRjaVZsPOD1coN3hJPoPcXy3ta/AW7jbG8UmMg/GJMltO2jW95Wxpq3bVcTBmzWkQ5XGlr8QbcgR8DT9RQTYTTh2YOZfcEm38J7C2etPcyqPtHY2/NVsGztsNhnEUpLJyYg3UciTrdfhamtHBAI1B1BrEsBLNEwBkaSK+qE3sO8Bri4OtOG7m96K2XrA0XBr6NEe8qSTl79Tbj4Uqnqo6ht279FyroZKd3UdU/0V4DevakKCiiiihCKKKKEIooooQilzfPeX5HB2bGWS6xA2sDzY30yrx8TYc6v55gilmICqCSTwAGpPurCN794jjpiwvlVsqKBche8+JPLwPhXWtzuy/HsCSTZU079pydS1yxLXZmbUuxPE8e7j79A3WwYwWBfEsO3IMwHhwjHmdfPwpW2fuu2ZHmMcMJIN5ZEVil+S3zE28Ka949t4OZUj+U5VU3ypG7k6WXjlAsL99U+M01VWvbDAwlg3PL8KmyVEdNSZQ4Z36kX26D6pb2Rvdh8DiOuxIkdyGZAgBOY6Fjci2hPfx8Kn7V6eIZNFwsjLqCrOihri3EAsthfgRxpG25gI5Z2ZWcoOymYBTYd45Em586iJsmMcr+ZNXNDPhtJCGShxfzttdTaP0arXRB2gB11PVOTdPmJCgR4eIW5uzOT7coQfZVPtTab41+unC53ykhQcosABYEk6DxqqbZqhSRHwF+BqCHY6Am50Gp9gqVKyHE47UzcmU6k81Iu3AZbz2kLhsOW29+qYVtYaj319Cv0Bs7ZMccSKI0GVFX0RfRQKw3e+bNjsQf+owHsXsj7BWZkoMv6lQUno+7GKqR5ky3u7a+523XLDuANSB5ip2z9riGQSI0eZb2uQQLi3fxrP8Ab+yJpZAUQsAoF9OPHmfGq0bs4n80feP30ltCwEO4lj+dq1MMkuHxeoiIva3S+uvktYx28bzIEklRgGZwbre7cefDU6f6WiQ4zKwZHAZSCpBFwQdCKzL8GMT+aPvH7664Td3EK6ExHRlJ1HI+2uuomk5jLqh+IzCJ0bacgEHrz8Fsq73Ysf8AMP55T91fY37xg/Lg+1U/dUErWq7AiSTCwsVU3jW9wDramqOR9Q4jMRZeX00M8riBKRbvWfp0hYscTGw8UH3EVnR3kf5X1U6wGMyZGYQxqyoxsGDIoNwCD5Uz9ImFMO0JQt1VgrqBoO0ovoP0gaW1wKSXZkzG+pIJPvq2oqxlO97akZgRbuPVegYd6N10cbahtRo4A8wpG29vtg5EQRLlKC+WSeNs6kxyi6yZfxiMR2eBWrfcnpRhjxFpUmCSDK15FmW/FTrGrk304n0qpto4ZZrdbdrXI1se16XwqsbdyO91LAjuINj7qs4q7Dnw5XtIdbcf5VhV4RiLi7I8Fp6n+Pqtg2jtnZ8zoyPHbg6FWibmbjQXPAX5WHjVBvjuI2YT4G8qn08jKxUjgRY3II7r8KTZC4AJjax4GxsbaXBtY8667G2/8nnSRLgqblfWH0gbd4/3pVCTc6sA7QqanditE+7o8w5gHMPEBaT0Wb1ub4LEZhJGLxlwQcvqG/McvDTlWkikxMfh8TaSCSN3UdkgjOvOxB7S6gaHTSmHYG2VxMWddCCUkU6FJF0ZSORv8asmaCxN1HqfakLw3L2dFZ0UUUtRkUUUUIRRRXjUIWc9MO8MiRR4SEHPOQZGAJCRA8Dyu7dkfVNRTsnq1w2CSwY2aUjmzd/fbteVu+q7DyHH7ZLswaONiVUG4VIuyt+Vy1mP1vKpo2+6Ytpo4HxDEsEVb6fRBNlJ9H4+FQKi8pbE3dxt4DUqRS5WPfOdQwf+xVhtjc/CYYDJEskjAsWmka2hAAyjQli2UXFuPdTjhdhQRqAkEKG30UUa+Gl6SsRtLaEzrL/J8KMgIVpbXAP12U/ZpeljpG2ptRsIY2ZG611Ux4fK7gC73OS7BeyBx+kBrert7XZQC8acr+VlVsc3MSGnvt9VoM27+DgLXw2HTXsu5TUWuzHOdNbi2pPGuUm3cJHf5/Z0faNiHjuFFstxzJGa/lX5wi3E2g+oweIN+ZjYfaRU6Loq2k3DCsPa0a/F6hcLsUp9Vf3pPNbNvjvvhTs/ERR4qCWaS6qsRF8rOOQ45Uvc+FZRu9hesxeHT15o197iop3CxeDIfERhA11XtoxvoTopPKnXov3VllxkeIsvVQPd9db5GK2HPtWq2pJoooXNLva10TElPNKBM1pLP3cvit5Br847UlzTyt3yOf2jX6KkJINhrbThX5527st8NO0UuUuLE5TcdoZuJA76opyAAStx6KuaJZATqQLfX6K32HupPPCJIwmUk8WsdDbharH8A8V3R/rn+GrPc/b6RYONSrE9o8ubGrn8LE9RveKwVTW1YmcGN0ubJiq9IzFO9mYaEjZKf4BYruj/AFz/AA18ncPFd0f6/wDpTd+Faeo3vFH4WJ6jfZUcV1b+0KKfSdxFs4+CUGSxtzFaVuW98HH4Zh7nP3VkOM3riEj9l7Bm1ultCb/S4XGX6xA4mmfdXpQw8MawtHOWLGwURn0rWH4y98xyW9bs8dK2OF0NVG/O9hAIWKo43iYkjQ3UTpjgtion9aK36rH+KonRvteOJplldUDBSM3C4uD9hqd0jYp8b1Jiw2KBjzBs8LDQ29vMUqbJ3dxEsojWFwxBtmUqNNeLaCkVtMKguj5HmF6g6UjAy39bRoO43Wj7b2hhpIWCSQsdLgFc1r6253A1010qLsPAYaaLK8URKHKL5CxAAIJI1JuSCeZBpbl6PscPyBPsaM/5qhT7nYsccLL5Jm+F6hDBS2LhNeRre9tV50zGqph1jPmti3dwiRxmJVyqpuF1t2vb43qmx+Dwj4t4p44XDBBlZVurnhbTQEFeHO1Z7snbeK2WWcwtlYBSJQ6qNbjwB5edd8f0nriHjeXD2MZBJR73A5WIAB42Ptq8poC2FjJHH2efVXFG2pq4zURt35X1uvnpB3ciwcwEKFFkAaMgtoQcrrckkcUYe01N6JNukYmSORyTLa9ze7DRTrzt2fHs+FRt+N+8NtDDoqJIkqPmGYKVsRZhmB9nLlSfsXGmGdHBtYj4/vpmQ8KXM3bda1tM+ow8tkHtjr2bL9Mg19VE2ZjRLEjj6QB8+f21Lq1BusMiiiiuoRVHvttM4fAzyA2bIVQ88z9lSPEE38qvKWN+cMksaRyAlAWlZQSL9WNASNbXPLurjr203SJL5TbdZTu7O+FVuqOrqFZrXsDrYX4a/AUt7f27iTjI8LBPNGJOrRhG7oGLtbUKRmspHHxp1idRhSv0mcMdOQ0FI+7UXXbwRDiFmv8A3SlvitPVL2R0rn5LFt9bamwvfxVNhxkM+XPcWvbtJWt9I0gjwIQfSZF8l1+6qfou2ezCd1UnVFuLeJ++u3SvP2YE7y7HyAA+J91W3RPMsWDYte7ytwHJVUD7b1kfRwPLWv3JufovRK1rI8CIebZ3b+P8JkTZ78195FSF2c/cPeK7T41HFu1xB4d2tdRtNe5vs/fWvEs5eQW6civOhTUf7/P+FmPS2pT5Ohtf5xv8I/fUjo625Dg8G7zNl62couhNyEXmOFr315Xqv6XMYHxUIF+zF8XP7ql7u7pDGbIsNJRLI0RvYZtFN/Agd3LSql7nmocRuAvTaaOnjwWFjjZjnanxKkbs9Jh62Y4t1EZYZAoJIJFtBqcllJ9r0qdIc2baM58U/wDiSmTd/opYThsQyPEpN1RmuWFrA3Udn2GlTfc32hifCQj3AD7qYmMnC/udfurPDW0gryaU/p16bj7aq72DCTDGFBJI0A48TVptmL5JEGJiMznsLI+VBbiT65FxpoNag7vzMkMTKSDlHxqVvThTj4kC5RPETlUmyuGAzAMeDXVTr3Vn6IROxBjak2iv7Xna/Ze115bUcI1U5Pv5nWv3nzUPZW25cRMkWLRAZbiGaPLbMBfLdSVcedxVhjtmvEbMNOTDUH/Xwqr3U2BNhZRLiB1aDXq7qxkYaKQgJAtxzGxHLjpd7Q2m8p10Xko+/vNS/SBtKytAorZLa5dr9nhvbRRJ+Hw7ye/+b/l1mO0DaaTX8qfpOObDjx0BtoDYEqoYFivCCQqynXs5ToxX0bKe0CcunZuL5QcozAl10jqouJXZRNwbyu4lutyuaw0YEn2XPfXz8gg/NbG5flHHAEDlyBI8z31tocTj4TQQdh8lo4cOlLWu05KcuBkHDD40fVx4/iqw2Gkqzx5o9oAZtTJilljFxbtLmNx/pVF8hh5QbI8p2X4VL2ThI1mjYQ4AEOuseLkLDXiFvZj4c6qBv+fZXsouw36fm71o20MYIonkbgilj5C9Z1svpRkM3z6IImNuzfMgPA3J7QHPh5cK0Ha2B66CSL10Zb91xYfbWFYjZ8iSmFkPW3y5Lak8NO8Hvpc73tIypGC0tNUMkE2/yHVat0oYHr9k4oCxtH1o/wC2Q/8AhBrOOh1oYsf1SSCVcRhA7BlHYmQgshFzwBc38QO+tdxGAvgmifUmAo3j2MprCNhRDBzpiIBlkQG17svaXKbgnuNWjK6OGndFJfXbvVZS4bNVucYSPZ6my2/bW6mGljkPyeEvlOVurF7201UZuPdWD7ZwkaC8bHNmUWYMpCkG9wygmzZRf9E6U8p0rYscUhb+yw/zUk7R288gkDx/M5lXKpYKmX0FDG9tFb9Y+BqHThlQ6wF7b3UuVtVh0Z4jiL7WPNah0Q71/KYpYGGV4Cp43DK97EH2ra1aJWI9CsijFv6xhyacCFKtc+N7+ZatupWUMOUclUSA3ueevxRRRRQm15WVdKU8j7QwsCZj82XyrftEseIHH0OdarWa78bPtjZMSHOeGBCqCwHbzp6V7i2p4Uh+gupFOWhxzcwR4kWVJFuzigl2iIVQWJOUWFtTcnhaq/o96NsdBtP5ViIcsdpWB6yJjdwQvZD34Maad/tv2jTCoTd1VpTfULbRT4k6n2eNWe9O0psFLJijqpjjggS5yliSzll/RsTccbqOVScQPrFPkk0BB26HmqnDaMMqDHDq42GvVV2/G5mKxcsZiCBVQjtuF1vc6AG+lqpsJvVFsxfkk6uZYic/VgMl2OcWYkE6EcqZ938ZNjpcLjFsAgkinW91Fregve9wbm+Xq7fSJrKukpv6UxX1x/gWmsFw+GI5WXsArPF6qZ9OKOX3Wnl115+K2vYchxWHjnjFkkXMoY9q17agaUv7a36jw07wtG7MhAJBWxuAeevOmTo8S2y8IP8Aor++sm37P9IYj64/wrS6iZ7CQOqfwHAqOsmLJWki19yOi67wYj5fKJkHVgKEs2pupJJ05dr7Kf8AozxWWD5Na7R5nLcjncnhx51nWxB83/aPwFPXR/IFkmY8BGD+1VPG8moueaqK7FqlmIHCmn+yxxDRYX0B57py2rjRh4JJcoIQFiBpfztxNYRtpjPiJZh2esctY62vyrWdubfTEYHFBQylUPpcxe1xbzrJbU5O5sgFtl6D6Nw5GvkPvbeGhTNHDJBh4rpmzopibMAkh5pmOiSdwbQ243qt2ZvUJpxAYmRjnBzHVSiM5BW1wezbzrvuviDhyyyYrDSYWY3lw8gnNr8SCIiFceBsftqfiMPgBP1y4pWMav1V1k63tRtGEZitpFGbRjZhwuRpSxh1A0EPGa40IJ0PaFkp8IE8xfw3A5tdDZ2u4PL5Kt2hvXkiSVkZs7tHbNqMiq17kdzW8qlbH2lJiAMsDBpPxS3BZxfVrW7EY9duPAX5QtlYbCyQKJ5USSOUuiyK7ocyoCxVVOe2XRSQDzuNKudr7QjEJiwOMhjMg+fnkE3XyHuBWKyLbu4DQWtq3Hh1A+JrMtncySdPBLq8DjiqJCI3Fo91ovr3nojEviEdlHyQhSRrAjnQ29Mi7e2oeL2jOi5imCbUD/8AWTn5V97Kw4jgRAyuFFsy3ytYnUZgDr4ipuNwAKMhRnKqsjEMFCAm45XJyB20v6J80SuERyNJPTuCzuD4pX1FeIHAcNh9rQCzb233uqP8JJfzGB/9sv3V9wbzurKxw2B0IOkFjob6ENoe499QMdhurcre4sGU96sLg/vrgopkSucLgr2QUdK5mYNFj3rS/wCdWL8zJ71o/nRgvcwSX7+xeqo9Fs/52L9v+Gvk9FuI/Ow/t/w0rPW9Pks7wcH/AH+Z+yum6UcOQQY5dR3L/FWVSSi/O3L/AHeno9FmI/OQ/t/w1GPRLiT+Vg97/wANWVDE2cuFZpba3n1USprIsPAOHOvm96+vdvZJDSCq3E7SKpLCLZJGRzca3QG1jy9I1of80+KJIEsBtoe0/df1fGkzeXZKYR54J7HEDq2RluVswBIvpy7xVvFT0sBvCS4m2njv4KmrMUqK1gZMAANbrr0ebSEePw9my5pFUi/pZrg6d2o0r9IV+Y9w5lXGxE2vnTKxQuBdrHQcLg2DHgbHlX6cpirjDJTbmokdy0OJRRRRUVLXlIO8u0YBj5IZc3zkCXuLplTrHb2aU/Gsv6Qtnq21cJnvkmTqzY2JszA6+x1pLnAWJ2T8EfEcW87G3fZJeKx7TStK/pO2Y+HcPIADyp/6QcJNjhJg4lAkjWPEQ626z0kkF+C6NYX5ofbWZbVcw4iWIcEdkF+NgbD7Kn4Xp5xvWZTh8KSoy5ssoawP1zz5d5pqCpd6y+Y20IsDtYcrJDcJqaMBz/17EHmn3cKCXZy4bBOgaSbrJZgDrGD6FjwYADtW4F0771mfSSP6UxX1x/gWrnEdPsyOrSYGFmAIVg7qQDxGqkjlVFtDF/ylK2MsIjKblAc4GUBPSsL3y34c6tYa5gldPKbZvmVx2H1FQ7gxtu4clunR619mYT/+K1k2/Y/pDEfX/wAopk3a3/OEwsWH6nP1S5c2e19SeFtPfSvvBiPlOJkmAydYQcp1tZQONvCqioqI3E2PNbD0foZ6ScumbYWty30X3sT8X/aPwFO25GFEjTodLxj/ABVmb7wLhfm2QtftXBA46c/ZTt0Ub1LNiJgqMLRg6kevSTQTwx+uvbaIa5tNtu/debYjRzf16WTL7OY6+Ca9v7DEOCxTXuSh77XJFzqeJtWUitj3rxmbBTi3GNudY7kNV4rKebWF1wF6d6OAthffr9FZbtYSLGSmNcNOer/HTGdFiQcybwm3Oy3J+NWk+y9nZ8kbTnMH6ly62kZEZjlXJcoMpBfQX0BNUuK3wtAMOsYVEA7A0SWT6TykWLC/0Bx0ueVUGzdoMuKXETMZCM9+/tRPGoA4BRmGg0AGla2LCHzs4gZYW05lxsszNjT4ZSwzEnN1Nmi/mfJM2xsFhmhDT9aZHkKRojqmfKqlgCykF+0LLcX4C50M/bux8LDAMRBDiMTBwkZZlVomHEPGYSVA015a3txKVtHFiSCOIAgpI7kngQyooH7Jq22DvlNh+0TmkAAzcRKvDJKp9PTg/pDgcw4cjwWVsTXllzzafoUuqx/iVD2xzED9LgTbuI+yYdlyq0KMilUYXUMwZgLnQsAAT42FWOM2hZS/WBcyhWD/AETqoKdk66g6+rUfDMsiB40EaP2lQcFBN7Dwqwh3RkxcRKuq9q2oJ4ez21nJ4s8hDNCL27OVl57gc0rMUN9WOd7R7L3uk/a2OEspYXygKq345VFtfE6nzqGGtr3a+6nHG9G0scTyGaMhVLWAbW1LmJ2IwRu0votyPcajiLhWadF7S/HMOhYIeJqRoLHXyVgf/UnD/U5P71f4a8P/AKlYv6lJ/er/AAVk34Jn84Pca9G6f/U+z/WrL1qLqs5/Qq4/9PzH3Wr/AP5Kx/1J/wC9X+Cr6LpjGUH5KdQD+MHMX9SsNXdMfnD7v9aYBibACw0AHuFqlUtVR3PGPdukSYDiP6WeYWmr0uhSSMLqxufnef6lKW8O2RjJ2nMYQsALaN6ItxtS42KPcKvNnYVJMOrgkOsyJIptbI5sCNLjXTWo+JVVJwgIL3v2qwwrDamjm4lSBa1uR1UzdGNuvGQTjtxZupCBbZ/yhJHZ48NeNbzX5+2JCDtDBRqTcyK8mp9bOoI4aJl8ye6v0DTNI7My6rsWmZJUEM5IoooqYqpeWqg3rkjQRPKVAz5QWAsCRcanQHTjTBVFvrsv5Rg5U5gB1PcVN/heujLf29uaS4uAJZusb352ZbHSkEWfLIP7Si/7WalcbJRXLWIbmQfOnjeNGmgw+JCmwj6uU+qyNlsfO4/80ttYnkaoZ3OZK4N2+isKb0jmppMldFmjbsbag6c1UY3ZCy+kW+z91W+wMIsaBBcgMePjQIh3VIwyhTp33ptszj7J2VzFjuHYg58VMxzZntcAe2x53VxhcCrB2OgRcxte5JYIo497DXurk+HXKbDUAnieQrzDbRyE6XDAqwPAg8uPeAb8iKBil8f9+dSCW2WJjpPSCKSMkSWBF9Sb69+1knb3J84h71P2Gr/odxvV4qdrE2wztYcTlZTbXnVJvcmkZ+sPgaseiVQ2PMZ4SQSofMA/dW8mtN6LSA7Bp8jdXuKty4k7vHyC1KfeJcRBiECkERSNexAsNBx1vYg0gCtCj3Z6mOdi2b5qRF0+iV0v+lcctNazxTXkNBwbvEPu6LW4Ebsf3qnxURzt2TxPI1y6pvVb3GmHZ+8mL65IExTRRlgg9HKgJ8RVlvZtzGYPEGJcc8osGuBHzvobLxr2Skqa0RxxtazVoIu523+1eY10MXHldc+8enU9qTOqb1W9xo6pvVb3H91XX4d47+tSe5P4a8O/WO/rUn7H8NTuJiP7Gf7nf/KgZYOp+A+6a9jC2HiB9QU67FxXVYGRxxBcj28B9tJmCxDPEjOSzMqsxPEki5NMhz/yeoRS2Z2LWF7BWJPwrzjM7jPcd9VAoSWSyObyBUuPG59mSXOoDIffbj50j7Rb5t/qt8DTPHG8eBmDoVBZCtxa9yPfw51WbATNioh+mPsBNIku7KD0Ul8jjNAXDUW08Vmggb1W9xrqmz5DwjkPsVj91fpNYx3Cvq1d9QH7l63/AMWP5RD4/wAL85Lu9iiNMNOfZFJ/DUZN1Mc3DDzeYC/4iK/Q28GPEGHkkIvlHDvuQPvrPJt+O6IebfuFR5a+XDHZIYw++t3clQ4rjXrrm8RxZbk0nXvSEu4mOP5K3tdB99MGz9gwwMAcSHYR3ljUZrMAGAzqbEiQAAcTUzE75TN6KxrfQcTry1JFUhkiw7KucMY3jaQjXM5cFrW4qiAjTmx76jS11ZiLQ17Q23Jg+e6dwmWEB7xKentc/irzo5wUMu088RZxHHnLMLXZrg6ctStvqmtlrOeiPd3qkmxB/LHKg5hFJ+0kj3Vo1XVKzJGAVVTOLpXuPMn+PJFFFFSU0ivlxevqvDQhZhFsYBsfgT9IdZEPBtRb2OB+sKyt4MzICQt2CknQLc2JPdat031wxilgxij8W3VS2/NSaX/stY1lW/eyeqxUlh2JfnU7u16Q8mv7x3io0DuBKx3Q28CtJSWq6aWnO7hcf9w++ipNrYCXCzvC5OaM20JII4gjwIsR7avNl7HcJnkuTp2fVB5k997DzrrulsHrb4zFyCOJbDrJDzUWFr+m1hoNe/uq4230j4YRNhsJCTGxAeV9CbEXYL6THuLW9lXFXnqnCOBgsPedYa9g+qx/BjponSONpCDlsbFvaT17FXDBKe/3n766vssAkHMCORt+6u+BVWOVmy5vRY8A3K/6J4X5aGrbF7IlAeWcjQWBzAl2tZbW/wB6VSv4TXZXAfnRUMWL4tkLo53fHbvulPae7SzBVvLx4oocrccSo1K99taN2t15sFiklQdZKoNkJARkYFS2biAAVOo43BtVlicpQ5soUakspcADnlBBOniOVVg2lhS2bqeytxlzsrPfLZrgnKR2jbhV1FJUmmNPE28Z0I79x4q+wetjrY3SV0h4muthy1HRNW1ekUoerMIa66m7oCTcHKHW7L42F/tpGXG6Wtw8f9K6bTmjLoyZSnGwMma17kMrs2U8uybHlTTvlu/DDHOY40UxzRBSucERyITY5nYE5hx0+AHKfBsOpwxhhsX76ndSBidVTveaaT2e4a/P5pPOAMhzZgL8qDsgn6Y9xqVgT2B51IvUefFaqnlMMbrBpsNBsFs6XBKGqp21EzfacLuNzvzVZ/Ix9Ye40fyOfWHuqzvXhpk47XbF/kE7F6O4VIziMZcd5XWDenIqr1d8oC3zcbC3dV7gulIxwCH5OGFmBPWEXzEk8F041dQ9DcJAJxEuovoE5+Vd16GsPznnP92P8lVgiqMxcNyoMUHo7A67Izf/AMvulnbHShJPF1fUIouDcMTw5cBVbsnfCSOZXVEutzre3C3f40/J0Q4QcXmP9oD4LVDvVuRBh2jXDhszK7NmbNdVKgAaaEswFIkbKz+5IdAnmswKeUZYjm5E3059V9t0mYu9ssK8/RbmLj6fdUbE9IeMI0kVfYi/eDVRtWK0payqGFwqiwUA5Bp4hSfOq6U1o6QMOGOqHj2je3y0WcqGtnx2GmhFmaFwG3Mm/wAl03n3zxckWV52IYjQBQNNeQpr6GdliaCeacCS8gRC4DWyrdrX4asPdWYbfm7YHqi/v/0ArZsL/RuwF+jIYr+PWTG/vGb9mmBGxtI1zwC48+xO4jEyfE3RxNAAs3Qc/wDJWabSxSTY6RshKvIwRYyqc8qAEghRYDlXm0pkhmMUUUTHs/OZmmJzKG7JayDja4Tx0r52FCqOssrRCMBxZn7RujIOwgZxYkHgOGlMXR7sBcVjuuJZ0jPWOzKEUtf5tVW5Nri+vqcO+A0Thlm3AKva+ShZJYgOLG2A31/ha1u5gDDhYo29JUGbSwzEXOncDp5VZ14BXtSALLKk3N0UUUV1cRXhr2ihCj4vCLKjI4urAqR4Gsx3g2IFmw4mQzCMmJxqM0Tei4IIIdOydNSCeOtatS3vhsRpYxJHcvFrlFvnE+kuv0uanvFuBNJLGk3cnGTyQ+1Hus13n3cwy4lI5p5o4Sg+TyXEsaAdllK2BABscyngwv317N0MTkBoMRBMhF1PaW48LZgfbep8qPKW6jL1sGWaIEA9ZGRxCsLHmrLxDDxrhsbEY6CVZI2w8KYizxxksMLISBdQe11T+YJPfa1TG10sBDWG7eWy6aJk7C9+judzuqbHSfJJPk+I7MqKpYAFlII0IYDUHTzr7w+1o30WVSBpa/DyPCmDfvrllw2PkwjRvCepmUMkqMjXysGW98pLWDBTdh3VnO0sTE2MZoEKRyAHKQFysB4aDnp4ilSxMdCZW+8Be2m99f4VVS+jkVVOGFzmtcbXGov/AJTZI4dWUEagjiOY/fSiDXSrjd3Yq4lnUyZCouL8+/8A340nCcUYwScTQDXr2KfinomcHY10b84cbbWsbX6ndUl6tsdvC0sWQqATlLtc9op6OnI1zwuyXkkZFUXS+djYIgBsSzcAvx5Xq1iwUf4mBOukbRpCup7wiH0F5l21I9UVcYhV0kWR8ozOGrQN1X4Zh9TWEtjFm/qcdgqzZ7dnzNSb1847DiBwoZXuoLZPRDXOgb6Wlrkad16l4DZUs4LRRvIAbHKL2PcRyrI1H/MTOlbpc3st3/V/6ZRxsMRkZa2dtiDy71HvXhewv3a+6rIbsYr+ry/qmuc+7uIVSzQuoAJJYaAeIzC48x7abEDrglQ2+mEBHDjgcL6DbmvhulzaFtHiHsiH3k1wk6VNon/mAPZFF96Gu8myIy8bjDyB5Mi5Qq9U+ofMiltCVVhpowudNbrW9USRJHBEmUg3fNlaZmtxLKxKr+jYC4v4DXwVdHK/htj17QqKTCqpjM7n+atZekfaLccU/ksS/wCFBUvZG9MxDSTSPK5sqszeioOYgXB4sB7qz8RBkumYuoZ5LkBQoIC21uTr7zamjZ8OSJF5gD3nX4m1V/pC+FtOI2sGp+Six1f9NeJXjPfS17ePNMjwT4lusWGRgQFGVWYdkZfStY9oE+0mqrFoUco4KspsQeINbXhMuBwC5tBDFc/Wtc+Zb41hc05d2ZtWYlmPiTc/aTVbJUvdBFRMbbZc9efR1vrcYGd/I7NGg0+ShYbZxbEq8gzJ1ikourMoI7I0tcgW86bt+t83xirG0fUrG2YrmzEtawvoOAJt7ah7Mw6iN5GJXsEra2t7pz4AdpjxvlVfpa1fyq7PJnZGA0IVH5WGr3s2g4AnxFWs5jy2dsBYd6mUhmdPxG3zE3NrLmuynZUVV7TnQnS55KL+keGg1Havytu+5+7i4PDLGB2jYue9rfAcKSeizdjO3yyRAoFxEGu7k82LtrxvwsL30Glakoqs1ve5PepVZNxH5coABO3U7m/Ne0UUV1Q0UUUUIRRRRQhFeEV7RQhZ7v8AbqyoRjMESkqXJCj1vS7J0IbidOOvfWXLtaTEiRHkCEuZDEbrGX5kLwRr3vfTWv0iwrL9/ujNi/yrAjLINWjBtfxXx8P9htzAeSmU9QWHU+Kotn74SJFJg8WDPh2BTOpDOnqlSbZ1BsbHXTQ6AFQcWJW97G2l9fHXXX76mPiXBCzxlGUjMMuQkDysw7m9tfO2IhmEkdgCAbA6g8b2+jxGn/iiqo2ujaWq4wXFuDUuids7blr/ACorgg2IsfHSpuysKrMWeTq1SxOX8Y3gg7/E6Dx4HRsDvJDtDBCGZR1rIY3ewJVwOyw562BOo486zCGJllyH0s2S1+ZNhr7ba+NQIi+ldniN9FeySxYxE+mqW5S0i+vToUzRxGSPS2HwqHxa7D7Z5be79EUS44BTHEpRD6Vzd5Prt3fojsjx419Yrd3H6Z4JjlAUWFwAOQA0A9lQX2biF4wzD/tP9y006RxcXPBJPNZfFcOraxvApZY2RDZoda/fouM0iiSMuLqDr32BB08fbp33qwxe5E2OVpII0iRgMvWsysSRdmJAJY5rm+l78KlbqbFafEZGXIwRnjMkbMgYEcUJXNoTz5VO3i3i2tgjeWKAxg2EiRuyeFznup8GA/etsFXOR6qG3/1G3wTLJnYVStpZBd4BBI9oWJuLD6pL/mK2h+fw/wDeSfwVG2l0V4zARnFyTYd1hKtlu0lyWCqMrJlbtEaHSr/+dnG90H923/2Vabu7Vl21K2DxWUQFDI/VAo10ZSozEtpm8OVTo6HGI3h87WBgIvY6252VO2phcbC91l+I3hncvnct1ls1/AEC3qixPDvrzE7dnlZS8jMyr1YbQMVOhBYC7X4XNyRW8xdCOzRxSVvbK3+W1TYuiHZa/wDLX+tJKfi9aL16nbqG+QUkyE6Er86w4A9cIyQbEXINxYanXnpWl7i7L6/Gx3HYjPWvfhZfR97Wqy6QN3MJh8keFwyxkL1kropLKhOVQWN7XN+J1sKqk2ZspB28biXJAuiIQeHA9k1TYkHVMkcp90fNMtoG1socX2y/pDSb/RNvSvvGoiTDowJc53sQbKp0Hm2v9nxrM9lr8omWGI5na/fYAC5JPIAVY7wY7Z8MJWDBYjrJARHLiCR4FggNmsDobcSPZUnZEI2XhS7D/i5xop1MacgR4HU95sORqHNJ6o01G7zowfM9wTj8NZJVBrCSed7Cw8Lrni8IRKmGlnjVIwOsa+VEAN9SbZmF9B3mmzc/Y+GxJPyWNuoViHxL8XI4rHmF797gC3K54Km6/RtLtCbrMRmWBTdidGY8Sqj1jzY8PbpW54DARwxrHGoREAVVHAAVMjkzQtLzmd3WA7lKqmNgfw4jYc7Hfv8Asu0MAVQqgBVAAA4ADgK+wK9opKhoooooQiiiihCKKKKEIooooQiiiihCWt690FxUZAAvxIOgJ7ww9B/GxB4EG9YftfZ02FlaKVWXU2zDiO/S4I5XBNfpS1Q9p7IixCZJo1kXuYXt4g8QfEU4JCGlv4EqOzZA8i4HJfnPY28C4Oa8sZkgfsyKDY25EHSzA8O8EjnU3fDbuDnZJ8MJYwwyOHUgZlAswYE3NiAefA02719Dri7YM9YhveJzZh4K50PnY8OPJFwW7LQv1eLSREYtZeEgYADVToynQgj1QRUinipHQHjtOYftPvdwPPs2KtJ8RdHOKiF3KxB+vUdqatm9LuLyC3UyBbLco19Bzsw1qTs7pRliZ2+TxkyG7DPIBfW9gc1rk0gTbNbDS3QtJE3MIwKjlmFrAjwNdJNpFgww4V2UgMz3VFvzAI7VrW1I1OitSa4ime3JGHMI0cdD236FZl0lTNOWxDQ9FrOxulP5RPFFJAIw7aOJCbaEXsUF+Y/8V2230jYbD51iPyliCCB+KHgWPEeABrHngTrVma7ygLrmYoGUalQbHxA0UHgLWpiO2UMgbtcLarETe4Ia2WxN83E34a1Aysq3h0bbFv52LSMojRNDq39Ww2+Nrqn2hIssjSdXGmY3yxjKg9gvUjYu1JMK7PA/Vsy5SRa5F721vzqThsTCXczB2ubqVOXnrfQ693sNUsGE+U4yOAa5iA3gvpOfJb1OdBI5jg+UhrRr8+qcZi1Kxwy0zT+dybPwo2g/CbEG/cCPgtQsVtXF3s8uIv3FnB14aXp+m2xJHnLKEijOh1uy5eyFHffyHDWkOTeGMyvLMC7ltFuAB7e0DYaDhwvWKo6mapkty63Vg7GRcNgp237th8FHw+03icmSEykhTlldwptqCyDVwOQJAFWJ36xl7RLh4L/moVB/avVbgtqEscsd3k4lhmUX4WupOvtJN6ZtjdHOLxDB5vmVOrM4vIfZHxH9q1u6tdmJ0I221+g5LOVNRMy/DjAJ6jzN/slyVJXxCzzSNiMRoIwwDm/0QIwLXB18DrT9u30dSSSDEY43biI+Y7szDhbuHCm3d/c7D4TWNbvaxkbVz58FHgLVd5ajvj4jg6TW2ngoEEL2nNI658l8QxBQAoAA0AAsAPZXSvLV7TylIooooQiiiihCKKKKEIooooQiiiihCKKKKEIooooQvLVHxmz45VyyIrqeTAMPcak0VyyEpYro4w5v1RaInl6a/qtqPIilTanRPiSbxTxmx1BBUMO4ghhfx+NaxRSy4ublJ0TbYmNdmaLHsWD4ro+xyX/4QN9R1Pu7Wvnb2V1w+68vVgNs/FCQcbWKkeHa42+FbnRUd0LXNsNO0XCnMrJgfacXDodVi43XX+oY37NPtrnButjhcR4d1LHj2VypyUMx4kcSRxv4W2yimBRN2c4nvN111US4Otssh/myxslmzxwn9KWSUg99hoffTDsDotWEfOzmRr3JWNE/aYO/uYU+0U9HAyP3QmHyOc/OTqq/Z+woINY41Uni3Fz7XN2PvqeBXtFPptFFFFCEUUUUIRRRRQhFFFFCEUUUUIRRRRQhFFFFCEUUUUIRRRRQhFFFFCEUUUUIRRRRQhFFFFCEUUUUIRRRRQhFFFFCEUUUUIRRRRQhFFFFCEUUUUIX/9k="/>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4" name="AutoShape 4" descr="data:image/jpeg;base64,/9j/4AAQSkZJRgABAQAAAQABAAD/2wCEAAkGBxQTEhUUExQVFRUWGBwbGBgYFxoaGBgaHBcaHBwcHh0fHSghHRwlHBwYIjEhJSkrLi4uHSAzODMsNygtLiwBCgoKDg0OGxAQGzckICY0LDQwMjc0LDQ0MDI0Lyw0NDQ0NCwsLDQ0LDQ0LCw0LCwsLCwsNCwsLCwsLCwsLCwsLP/AABEIAOEA4QMBEQACEQEDEQH/xAAcAAACAwEBAQEAAAAAAAAAAAAABQMEBgcCAQj/xABBEAABAwIEBAQDBQcCBAcAAAABAgMRACEEEjFBBQZRYRMicYEykaFCUrHB4QcUI2Jy0fAVM4KywvEWJCU0g5LS/8QAGwEBAAMBAQEBAAAAAAAAAAAAAAQFBgMCAQf/xAA6EQABAwIEAwYFBAIABwEBAAABAAIDBBEFEiExQVFhEyJxgZHwMqGxwdEGFCPhQvEVM0NScoKyYiT/2gAMAwEAAhEDEQA/AO40RFERREURFERREURFERREURFERREURFERREURFERREURFERREURFERREURFERREURFERREURFERREURFERREURFERREURfJoi+FYoi8KxKRqofMUXy4XxOKQdFD5iiXUgcFF9X0Koi+0RFERREURFERREURFERREURFERREURFERREURFERREURFEXwmiJTxbmPD4f/ccAV90eZXyFx711jhkk+ELjLURx/EVlMV+0Ja5GGYJj7S7j5JsPdVSDSsjt2rwFxbPPN/yIyRzOizPEeb8aqMzikBQBASkIEHQgxmIPrU9lHAOF1XOqah2pdbwHspQ9jHXBmU6tRmIUtROkze0ba1IEbGmwaFwN3auefUqJsAJzuSRISABdSjtpeKrMRrnwERxWvuTyH9qXR0bJzrsp8Q2jMpCUkLQjPF4UnQxN5Fj0NxtUKhxSZ0gbKczXG17AEHy4FSqzDI4hdgsd174W66pxDaHFoKlABQWUgDT8KvKizY3Oyi4H+lWw2c9ozkC448FsgniLKiEvKWEwSkhLljMXuYt2rPfvRYGanI6tNwr/wDZP/6FQD0cPuvmA/aK4kAvsgpJICkGJjWArX5irN+H3+B3qq0Yg5mkjfMLWcJ5qwz9kODN91XlV7A6+01Dkgkj+IKbFUxSaNOvzTsKriu69URFERREURFERREURFERREURFERREURFERREURKuOcfZwyZcVc/CgXUr0H5m1dIoXyGzVxmnZELuK5RzH+0tx3OEkstJISSi6jM6mc2x+ECKlRGmZq45voo0jKuUd3uj5+fJJEjMN5JHpG59dPrVuWkiwVTnjidd2p4rTYfFt4doJSqQJOZZCR1MbkDWwNZOpcO1JkOU8h3j5gbeZC2cNWxsQbCC8cDs3yJ+wNlTf4SrNeOogyIOkHper3DMRp6tn8R1GhuNfHisXitPVU78zhYO1FjoOmoGvkpW+ECDf2jbr01FWRd0VQC+1yVWx+EyZFZcwQuTqBcQb6SNde1ZLF8r6hwY65I1HEW6ct1r/wBPPdFkztNr6E8bqRQSt0KFkoRlzTqXIselkmPXteHhsYdK0OdYXvrxtw9furf9QukbH3W3IB26qRfDE310JA6nYTECa0WK1kzQ2KGPOXb3vYDyI181j8OoopWPfUSZQOoFz5j+0YRTiSoNKfahM3PlVGt0mN7TreqNtQIXtFSwtuQNCefJ4252JsrP/hYLS+kmJtrbQ39PlcapS9w8iIraWuqFlbYd5QtMEqSmQJIEqsBfUmvJ0BupTHxycdU94Xzo9hPjcQtsKy5VqBP/AAnWPmKr6inhIuTl+inwzVDDYd4cuPl/a6Ry5zUxi0gtrExOWRPtFiO4qskiczU7c1aRzNk0Gh5HdPwa5rqvtERREURFERREURFERREURFERREURfCaIsRzfzulmWmIU5oVapQen8yvoO+lTqaiMnedoFX1NaGHJHqfouW8SW4/nJUStWqlXN+/+RVm+I9kY2aKuje1kgkl1TLlvgWHOHKHm05zrfQERY2kHXrWZqKeSF5z+XJaqhqaepjvGdt+aZcFwOZ8sNiXW7kWyyggECTCoNX4xKA926yL8GrRaQgWvonL3BngQXGVSmwIRNgZF0zvftVJS0dJAXyPOcuJPHT++atqh9bPlZH3AAATff+vnzS9eKbSSd66HEYYnExRgXUuH9OVNQwNlkuBsL38VEOKBRhCZ/IdSaizYzKQcuisR+lYIQHPS7EuHxAV6KEozG0AwoDpsf7V6wqWMxuYLAjjpc358zdVuIxZJx2dy0W22/pDbyA2EosXFZydYSJyiJ3KifaojagtqTJJY5RYdT7+qt20LpogyPQu3vv780ywGLARe8QD2qXTYvIy7ZNVBrf03E9126E8FZ8RtUX+tWBroKgBsg/pVTsDq6Ul0Rtw8R1RilN3JKQOki31qxbWRBty5UkmFVDnENjJ8AlxYbcOVBlRkgfqa8PxakZq567NwDEQL9mR42/KhZ5cbeUQvRJtp6b9DP4WquxSqDyzszcWurzAqN2SQztIcDbVIBw390xLnhKISIIIMHNYnQ7XvUjDmPLczvhK5YmYxJkYe8Pl5j6LpfKfPGaG8QQCbJc2PZXQ99D2pU0eXvs25LxTVpJyy6Hgef4W/acmq9WSkoiKIiiIoiKIiiIoiKIiiIoi+KNEXOueucYzMYdXZxwfVKT+J9hvE+mp2gh0vHYc1AqJZXhwgFw34iP8AFc/SjMQEzoJnr7bVcNBO6pZJWwjupxgOGnU2Fe7gKsfI+Q3J0Vnj2GfwnhOBRSlxFgNJBuFifMCMpjpNZfFp5HuBadAVuf07RxRxlrx33AFVeLpUjwsYwopzmT1Q5fXrmg+pCtiKriSwiRvFXMdpGup5Nxsn/AeK4x5HinFJSk2Nkm41tFqr6zGpYX9m1lz4f2klPh8bNc2bj3vf0Xx9zDJEOLU8R1Auett5qHmxKrsAA3wVc/Haem+ApenFN3AQYJsSICRPTerR2EVhZntYDfqoUn6pjne2O1gTuq+NdDji1khLbYCZygkmSQlIOqiZ9IqBFEWMA4m5/N+my0tMwdmHAXc7boFU4biVyHpCoVIQYiLpOgg2Ov8AaukkDXfxbX0UyeJzYHFvxWJ8wnTnFWlfHh4P3kGD/nrXd36droTdjifQrCxfq2xBe3VT8LeYkkOws7LRYjprUWV9bTvuY7jlr+Arpn6gpakZSbJdxXgDgUt0ZVpUVKJTcCSSddq8R4lG99njK7ktFS1UbogxrvVZ1nEqSvOiSU/D1J0uOnUVPc0OFjxU2QF0R7ROuHcVcSFYd3w0FMguXlIUoqUlUGC4pZM3gQffu+bsWDI27hb31Co30bpSXXOV2wBsbWte/DTZecThAsEtkKAJuLTHrWvoattRAJXC3Pp/S/N8QpJKCqMA1G452P35qvgOFhxS0qWGyAMqYUc6iYHsN9daq8Xxd9JlEDcxO54AcdTxP+7aK+wnDv3Te0nB7MGxGxvb1tyva5utNyrzKvDr/dsVIAMAq1T2J3Sdjt+HiKWKuh/cQb21CkTQyUMgjkOaN3wP59DyPQ/hdLZdkVxXZS0RFERREURFERREURFEQaIsRz9zT4I8FsnxFDzkaoSeh2Ub+g9RUykp893kaD5lQauoykRNNidzyHNcuDWZQSjzExaND0qmnklnmJk7tvINA49AF+gUTKTDaAFureehzk/W+wB4eCe4PDInyyopgEgSCqLwd4IudJOtWlHi0r3iIRkt2zbHxI214De3Vfm2J4ZE4vmLww7ho28BbX5W8AneEQkuIQohIUqCSQABvc9p96k1deA7IxfMOwYlnbSjQcFZ5ow68Y4UhQTh2vhVsVRcjqNvnWUxTFWwuEDBmOl1qqNkMURnl+I/D0HPzWLw/MTeHw62X0FSVkgRcIOU5t5PmSgiN07Amp0OZ7Cxuq+VGVrmytOhWa4XzBDsOeVtQAMTrPxHqJkdtanU1HC138uqpca7StjHZ6EcOfvgty1hht9K0rI2MFmCywuUn4lcw8IuUBUda8zE5Sb7BS6YNzhttyB6m33WZfWVgJGgJ7C5kn1P4CKwT3d4u5r9qpoOyjBO9h6BPm+HgNti32up+knbYDtuai796+68tmOZ3v7D6qyeFryJXEgi/Y6H61vqCtbNCx3Gy/IsVw11PUSBo7oJt4X0VJzDVMexj9HC6qSzkqmJeW2MqVqCVWIB29Ky2L0dJE5paO9v4La/pCmqJZXSuPcboORd+APsrfKb7LKi46gKOqCY8pE31jN3I9IqpZMGG5F/stvW00zmgNOnFZxayJPeSbSonvr0+dLZgLqzhHd0CecDM5kTeAoD6fmLVbUAbMx9PIdDyWO/UzHwviro2gkXab6+Hpt5qZ7CLCyReVZwoQFtq6jqjSdY9LVDraVtERG83idpz9uB15OGhUPCsSfUZpGAZxuODhyP/wCTtzadQqvG+LuOqQpSUBSElJUEiVTrqLdhsZ7VbYPgUeHBxzElx8gPZ1VfW4u2qJjhuI73sbb+7gdFqeQOZyYw7puP9snf+U9xtUqtpsp7Ru3HovlFUa9i/fh1/tdGbXNVqsl7oiKIiiIoiKIiiIoiVcxcWGGZKzE6JBMAqOgPbcnoDXSKMyPDQuU0oiZmK4jiHVurUtasyiZJOpJ6D/IrQsaGgNGyz7nEAvfuU14dgvKSQYIi0Tseh9NLiaqsZpJJof4fi0v1HL6aLthOIhswZO7ua210Djxt1Fxfromzz4abSmAAkWAA377m9QZ5mUkXZR6c/HirvDcOlr5u1l24abBRcKTJU44rLawgzl3+dZuWqla/uNuTsVpsRkipoco2G6ix/ElOQhHlbTYRb9KssIwLO7tHcdyvzbE8XfM7KzZYznPh+Xw3EiBOVR73KT/zVpKilZEBkFlIwWpc5pjcb8R4JPheEKdZLrSStSFFLiNTl1SoDe1iO09a4iPM3MNTxVk+pbHJkebAgEH6j12W/wCU8PiE4VJxDa0JmGlKEFaIBFtbSQJFwKmUc+cZeIVLi1KI5O0aNHfX38054vgnG2pKD5027g/gYmvNVIZIJBFq63mvWGQiCthfU91mYG/DTa/K+iR4DCjzAX0AuBOsHUToRY7ntWIcbXB3X63LJmALdumqb4riIQtaCsRIO2oUoG0Dbt9Jnkc3BRo4C5geB/o7e/BazldBVhsziSAVry5hBKSbG+xM/Sr/AA7MyIA9VmMYYztyRbYApZzNwwMoU8n4RqOn6VdNrgyMl/BZmTCHTzNbCbZjbw6rCgKUZPxa3Hwjcn+1Zm0lZMetyTyHPyX6SX0+FUgAGg0aBu53ADqTuSvDYkJAF/xvao7GdpJlYPBTZ5uwgL5TsLnl19PmvScKRlzj7Um/rr6qMm+lWU+HTQM7Rwv4LMt/WdCHdk1rgLaEgan1v8vFab/R2mQp4LUokShU+UzrNviN947VTUFdckP0kHDpzUwzfvmBrbFpRZYCula+nliqmgSC5GoWJxCknw97jFoHaHwSniuB3q7BzBZtrjE5JirIpJSVAiCTuFdo9q5lt7h2yuWvD2hzTquvcncdGIZBPxiyx36+h1qgqIeyfbhwV7SziaPNx4+K0wNcFIX2iIoiKIiiIoi+KNEXFv2r8VXiFraaNm/KkTYqkZ9/+H2PWrKKmf8AtyW/E76KrkqGOqQHfC36/wBKZCcI42jw0tNuQklDeXMFEDyFIvJvc/OqCGuqaKY5gbC+h2V1UUFPXQ6EA8xurPFsCpgOKSUnwyBlcEyF/CR3vFo09QZVLWy1jc0nxC+l/wAKiq6JlK4dl8JA6+9QlvDuLKCisMqLqIJT5VJsTmGXUJKd4sRPauMzorWcbHgSPvt62XamqZWd9jszeIDrW8vxdT4zFNu3ZKkgmVIUCCkna+0/4KjYVQzSTZJG3A/yX3HaiOWma9kwJ/7b3J624W43XvCYUkgASdgK3IDY2ADQBY6NhcQBqVpXOTUOsLbeJlaYtHlOxEgyQb1WT1We7W7LSUVB2LhI46r1yvySzgm0+cuKWR4ilABOYJtCZsJBsSdekVBbK9twFayQRyEOcNle45xHDpacbddTlCZQskDzASEA6E2gddK+gyQHtVye2KraYb303VDl/mtnGHwkNqIaAPifElMARmJAg+v5VHp6h8hJItdSqijaxjRvayR8x+H4oShxq91LU62m+8wREehmvNc6SW0bWC3O33XTDHQ0hMskpv8A9t7D029LKm/hkJWkodw+IJInI4mQd7E2vJB061wbG+CZskbQRy+6lPrI6yB0LpS066g7jlpwtpZaXizLeHSlxx5RBkJso3AnUBQPWLetXZrgNxZZduEvJ/jJdbheyacLxYUyl0wvOFBtE2VsSe0etj3qKS2d12bKxjz0zP5Pi6LIf6Op3O0ykBSpJEwI1Ik/ICu1TTtp6UtgHxLlhuIPrMTZPWE2Zciw0HL+14w/LzraS46jKArKASPnYmR3qNg9M1jy5/xcPyrL9WYi6SIRwnuaZj9Bblx9FFiGa0uh04L88c1S8HxwaV4bgzNKsATEE/lWUxLC2RP7VrbtPyK0OCYs6B3ZvOh26LQK5VU2lCm1j4fOFTAMD4TEx2I6VzhjMJzMK1lTOKthbMNTyS9GDKwuwICZIzQb2Hqe1XEeJstrccysvUYBM3vaEHYXskmM5ec7CTtBPTcgQD3m+leH43E42jaT8vtf5ea60WBVIHfcB8/sF65cxasJiBmkJUotrBtBEQdSLSDM6E197dtZE6ws5q7PgfQztzG7Xafhdgwrsiq9WSnoiKIiiIoiKIlHNPE/3fDOObgQn+o2T9TPtXWGMyPDQuM8vZRly4kHM1oBJIOb7XpMxBmdNRWhDddFnnOyR3O5TBnh6bLT4qHYKULaIC7/AGVA2WkxcdhFV2K07ZWC4vb2PRecKrnxPda5HAL3iMa+Ala1tvBS/wCN/D8NbZCRlBTJGbebSCCIrNUB7Kd1PlLbba3v75ePJaCtImpm1F9iB4eK+4xIcc8ZtWUlU6xf12JqxIBa5hFwfys859pDJGbFfcNiBnyrBE7iDH5Ef5eulPNLSsHZi7eR+x/PyX2V0VRrM3K//uA0/wDYcfHQ9FvuVm2CjM2oLX9o6FPaNhXZ9b+4206cVaUtA2BocDmJ4jbyVrifGUt+VPmX02Hqa6xU5fqdAudTXsiORurljOMc2PjOwhKXFug2PlDcD/czHygJtM9NdjCqZHNn7OJuw35lWFBEZacyTu+LYcgvHGeaEra8FlltaVAZlLTmQojUpSdRmFlKjTSvVRKQcr9+Kr5allK7JFuqOG5cxWKSCqcoMAKskW2SBlA9BUXO52y5BlTUC5+aop4Ic2T7d/LICoBiYmdbVzbnLc1tOajCCYgm2yhe4WpOo9jXzPrYqO4SAXKgbzIBCSQDqn7J9Unyn3FdA47cF9irJY9WOsn3KXG2MOVJWyEZ1SXGxoe6en9PyrvDIGkgC11ZtxJs1hNpyK1/DOZcMcStvMEuEpQhUAJcSoTnB33Eeh3slnuQ089FbwwBrTJpcjUj5KXnDGoCUtiwSq8wE6WufU1ZUTQwl7jYKkxWQyZY2Ak32CxuL4mgA6mInbUgTfa9epcWgj0acx6fleab9OVk3ecMg31/CS4/iaicoSkCBrJOpFvQ5fnUD/izqg9lkFj192Vy39KQQv8A5pCfAAfn7K5g+Z8U2nIHvLEQQk/lNczBkFjtzV62jhZH3dSOa33J2ID2FEjzJICxFzaJjrefWowYNWqJKQTmabg/VQY2GpKlWEgTckTsBEmBtEX0qLDBL2piiZe5v5c0lro6eHNKbfdc+4ni1LcKlXudbTYCTfoAAAbRvcnV0dGKYXJu47n3wWaqa797rawGwXUeR+KeKwiT5k+VXqP0g+9VlTH2chA24KypJu1iBO+xWsFcFJX2iIoiKIiiLm/7Vsf/ALTIPVavqlP/AFVZ4dHcueqvEX3yxjxKw2Abk1bMCoa2SwstUyyMoGkdNfX1B/Co9QRlddc6NhL2huhUS+DOPtlwtpUQVHO3lCiJVKVpsTJvNynUVkZquEXBOUt1B5cv79DothFSTxEg2IduOfvms4rxW5yhakBQOVaR4iY2UNyNJFT6VkssBkIv4fbos5OGwTuiacpHAqyxxNC/hAQrYTawPXS/460aLFtyhAADtirY4olMAZ2HJSCo5oiIM7wReB3rz2bXOuR4HYhd21L2CwFvmPMcvmtrwvGYVKMr4aS5vaEqhMyDoBZVv5Ta1c6SvllcWF97EgdQPv8AJXJw+JkYcYwCRcjhfz9VieMYpONclAS00pWgRCnQmwW5AE6eVJMADY6WDpoqRxLxd1lxfUWtHyW85U4KyU+IWUhUwJvABiw0ER/3qvb/ACfyu1vzXqCBjrvI1WixbSUoJ2Fye2/eu7X23Uh0emi5J+0DiIXiUeF4iFIQQowtsnMQQIICtBrvI6VY0cbSwki7T568Vyk00Kq8JcWtpWZalnNdKjMQLEWmVTEztG1V+LWZla1oAOtxz5KDUtzNsAvhwoOl/rVa5zm76KpdSEbKti8IpHxCLxXencJDYDMvAppWbtVzB4VCCgrJcQmVkIJCkQpJlB+9oY3jrBCJ+d2ugGyu6ab9s3LmzNN0/wD2g4hpScMpDiSXMxAB+JtSUjMB0By/OulWMzRdX2EOEcmYb3H4+9ysUG5jN3bUdxN0/WPlVff6fRXhAbodmkg/+LtvIGy8vsZkAqSSQSFdupmDHmA/OuTH5H72XqZuZgHEaH3qvJBBM7Tp+NXsMokYOy0J97/ZV37F0hL6p2YDYbD0vr70W55L4NiA0p5C8oXYJ3I+/m+zuAfXrXCRxecw3XF7oQRFu0cvovuPxKlgZiVATBME+Y3JO94qdTyftqYzEZjyCzWJgVlYKdpDBwJ4n7dP7WQx+WUmTkKoKoIgBWVRuATF/lUqHFGT5co1N+W4F7eYKU+CSxskc5wIZlvYHUONr+R39VsuVU/uuNewxJIEFJO8AEH3QofKuVX/ACRNl8l7o/4pnxea6UyqRVcrNSURFERRF8UbURcl48z++cU8EkhJVkkRICWypR/+wNTxUGmhjyi+YlRoaJtW+okebCNrbW5nh9Ul4YkCDqC5kF4MQoz0JgC3euOL1kwLKeE2c4X4cwBvwufkodHRQB75pxmazT5XO3RP0+VBnpUire6OnyuNzbVR8IibPWFzRZt9BqocGjK046sQUghOqVSVayD2rET5pJmRjib+n+1scZnFPAS06hVWVKUcy1FSjqTEmwGwjQV+j0kAggbG3b8r8umnfUSGSTdfcZwlt0EqEL2Umxnv1968T0zJd9F3jmsLO1Cg4fwx0rCXcjyBGXXNIuAm4i+oJi/ypqylqBH2cYve+vADmevIBWtA+B7gXu0HDW56DpzJ0SvmDFZyEqaUh3Mcyipy6BZIDajCb55UEpzAAx5zPvCaQMYHloBGi0NXMS4gHRM+X2/LfYGIGxNp6mahYzI0yWb5qsAD3m3LVa3hPEVpRlz5SnS4HtF7QCbjWNzUGOV2W17WX2GQt0V/CcyrLgK8oaVCZm6VCTOl80i1oipcMoe2/wDly5ga+RG/VSGTl5tZK/2pYRshhVg8pRSNipPc9ASNTvVlQvLZHAfDbXof71Xqf4RzWHDamHo+IkQQJBIVt6zcA9qnOyVUBB0B59FEGosmzSCoghtxC0GFFQy55mDaxFp1saoKyN0MVswc13nb116Lm5hbayaYvAJdQM4MjcTtr622qDRSTRuzRbHQ+amPDHR9/eyVYZKQC0QDCoJJMKJzHoTYBI96sKqkEcbHl1nH0UKkZlZ2WXMCvg4S24C06FDw0uOYVwKBAtLreYEhSVAZspuIUa+hjjHZ/rzU6hnDX5QO6et9PHny6pfhUByFi4cSCD1OoPvM+5qscbaH2VsM4cM58HdRwP3Vrw8sqIsryqGt9NO9q5PjMtg0ar52ohB7Q6Dc9OBv9VD/AKdur0A6jbN/n9q1OG4Y9kZEx34DgsJi/wCoS68VLtsXcSOnEf8AluVseF8W/wDTlpKSQhKkyFCZ2MTtIv8Ajeqh7xE1zCNrhWWC5qmOO3h6JZh1SgVb4TIHx5SoH6lp+zmzBZ/ibBLZSdAslHdKwCd9jmEWqqw+F0k8hh4OB9CR9PkFcCtjpGtFSbB7HNPE6tBBt/5DfqVfw/F82JwrhBSoNttrOYEKglBVa4sdDe1aF8P8L236joqEzNM7JB4fZdd4euU1TK5VuiIoiKIvDptRFxXB8XDWMW+oFU+LlCY+JeYCb21PerSajdKYyDo0fVQKTEmQQTxuGryDfoCdFHwzDmGgdEKUVSbZilKUiOvxGara0iPFYy/iGgerv6SAOmoJzHzf9Gj6fUrW4LhudOZdmxfpm7dh3qZiBD3ZeS54K10TDIBvsqPMD5Vh2yYlxe1gUjT6X96ymHk1OJlvBugXf9SPMVOGHc2ul+FTX6O5YposFeabKiEgSSYFc3HKLldWNLyGjcpzwnDAPkE2Rae41/Oq+pqWhobfV2w5q4oqU9sSBo1czXiTisUt03Di83oibDtCQBXa4giueA+at5DZa9rD+G1vJufXYVhXvL3XK7Nh7KnvxKGAIzrJQBubGvQBLsrRcqHFG09+Q2Cocb4qMikNnMFqBKoFiDIuBrNX2E0TgS6XQ8B4i1/D8L6XNzWYq/M3Gv3txC8pTlbylJMiZJJHYyNtqtqOndCHAm+q9Sy5iLJOm0EbVLIuFxun2G4ut5WUotIJIVcAWJMg5rnTXQVSVdBDHCXF1vnfkvrtRuryi546TJ8MI9lEz89j2t6mFDLBFRB2UF1+l/py2+qkRxGR4BPBV1Yfw0RJUq/17f5+FRq2rFXKHAWCksjNNE651WeYxpbcSsfYUFEbGNR7iR71KYcpWXpXujkBW9xHKKEpSnCBKGzolSlQkGVBSTc9baaaUno2yWIWzpcRfCSHa22/Hh9F94lwJDCEKkrcPxLO/oNAPr3NWeGU7IySN+aocdq5ZmNF7N4DgElxQq6bosq4aKLAvKDWISkSQAYM6HXTesLjzMlWGk2adVsf0jN/IYztupeDO5kRVjg7+/ZWf6qZdudQ8XbGWtPG1oFgF+fvkcX3cbn38uizqF5VSNr/ACo5twQre/cDuVl3PgrspB6iswVpgb6prREURFEUGMMJNAi4BgEl97w2wVrFyNLDW+lXctbBDo93Ta/0VDFSTSMu1u61eDQy2+lt0+EnJnVmN4GxI3JBPpNQKivglb/+gdyCPMXUuhwWrEhc1pDDa4BBueRt72Wjca/fUDIpTbFxGSFKuIIJNk62Ivb3hG0rdVdAOpZdgS3zAX3i/AWxhzdSlNIUUSQAISfuxNcaWiipXmSLc8VGrGNrDeYXXFuD85FU+Moo6EQPwqwNZMf8lCZhdK3Zn1Xji3NKAk+G/iSozEOFA+cz8q5unkd8RJUhlLCw3awBdQ5bWocGS75yrwXHM6tTlSoJvqSY11qubA6eua43s2340UgZIoiGjU/Xmsvynh5ULCN/QA2+cVa45JaIN5qAxmeZreC1WLctIkXrKAKdWO7twlpcDoKTP+dKmjNTObIw++SpCS7QqfBYdtCCnLIvOaIIMSCTESDFShLPUSmcO1HAcei7RkWsd1mX0ZVlIOaCROxFayNxc0Eiy+EcVGodor2gXvDulCgpOo66Hse0VyljbIwtdsUutTgXypsKOWTaBbLc9STNY/EYhFMYm7BW9CGiPMo8Y4kAm2nXbaKixtN1zrpWNjKx7g61arJwuut1wPmstLZbxNmjh2ihYBt/DSMyuoKs4nYgV0/cFj8rtiAtjBRdvTNkj1dxCtce5iDuUNJStkmzoVYkWIAjZXl2uDUmGsEbyQLhV1XQPnbkOhCRHF5iAUKSTpMQbbGasWYlBx099FSyYNUN+GzvfVWOV8Snx13gFBEm1ZT9V2maHRa7fVWGA001PUHtG20SjAeVZUlRBMkJynKUg3J6zt61Ios8BDitLi80dU0xN25/fw+vkmGMdDjQWm6Tv33HrWwgka8XX5zU074X5SNlnV/FXQbqx/6K7RywuWkf0p/AVmH/ABFaeP4B4LQV5XpFERRFXxo8h9KIdl+e+WlOYfGqW5Ab8+UpAKjnGit8tyPYWgVIq6OeQ5oxfXmotHWwRMAkNrfZa3GpVjnWmwoIbHmzanN93KQNhO4N6iuoZ2i8jbDxHuysqXHaUkiIkvNtNQCNb6735bW3utbgXy0Ah5bZcvBSpQlNrlJMA+k+1e2Agd5c5XRl12XA5HX6f75o4spL2HebWPKptYMGPsncGRXo7XXNfnjhb7H2nXGiLxlQQQRPxAV8zWXktB3TdrmNDAUrDvrDoSSJbaWFGLDzIJj0ihJcgaGrqfLuPVieDeYhRUy6gq6qIWAYi0nYVw/fFtUGSWsbW8V8FM1sfc4LN8prhJVE5SPr+lTsbZmjHmoTX9nMHJ7iyNE9dO9ZVu+qlVbw4hg4Ks2kNSowVAew1+pqdAx9TIIgdDxUQsbDru5K8UtbmpgfdFh79et61tPSxQAZBrzUbMVUU2U/lUq90JURE2ovWy9jDHWK+XXzMtDh3IaSEgGwJB6dR7zPvWQxRv8A/U4nyVrRyXiIbuqnE1TAFybADcnSo8DSSoGKPAFjx28Un4pw5bISVx5p0MxB0JFu9qsHsMZs5UzIXRkZlvOHrwIbwreJLXjJwqTDkWSoJMGfLMzAN9Y3rs4R6Z91qKZtQ2Mdne2m3OyoNvNgwwUoazLCEkQlUlShlsbKJzA21qvezUkt0vpbX6fdSxm3cbm2qpPKEp8oUlKlBWYkqQqwEbakfOvsbC2/+J6AWPjr/fRfXOzb66eihTjEQMxQohRzFvyqHQKShJzaX6wNYr65rtmtOlr31vflcj0+aDKTrxGiqvPpASSIKBI8oQlUkiQQJBy7xruJrpcx3N9NeN/t8l5aDK4MaN7D30VFzFPKa8MuFKSoqtM7XkzNre1eRXTMaA3u342U44LSSPJf3iLXF9B5c0ubacESrMkEeYqlUEm0fXXpU+gr5pJ2sc7Q/hUeJUdPFFJkG3Vdu5WENIH8qfwFeH/EV2j+AeC0deV6RREURRYgWoi4FxJvI84n7q1D5KP9q0kRuxp6BZs3Be3qU54M50JtEHcV1e0FuoVPmLJdCtc7kxSC04RnHwrH2u479qz9VT5dDsfktlhleX98fE30P9JDxBqMIgixbWUKItIBIv2OtZTDpHQ4m5jjcXBXb9TEuhEsel7HTqDoqLLKFfElKvVIP41+lPY08FhI5XgaE+q0nAeX8G80pLmFw64O7SCbjYxIqprIw1wNlo8Lnc6M3N7FS8GwyWHP3YDK2gjKkadQPS5qPVYfFMWVDRYt+f8ApeqWtkjmkgeb+KxHC2Th8U7h1GMqlJvuPsn5EKmp0rRNAeZCkyixum+ODuYFsdcwgWM7zbpVRhsUAgcye12nW68zEvfnHFesTgFKbClQFC5AO+mny+Z0qdSiKGV7GbHX7WXEgnUpLigQYOxvVmNl4OihWuYr6NEC9Ma0KKytA21veenWvK+r0zi4SBJFzoJ1F7H2qDWUQqLa7L0yR7DdpsoUuhBJCsytjEZfQTr32rnTYeI3Zn622UeOE5y9xuVE0+p5ScMJPirSkdryT7AH61Kqow6PVS2Q59CtKeUQ2tTj8PLUpUQVRlgmT6AaaJgAaVVwUbHuLpTforKtxeaKNrKYZbcffDxVBrhbaSohCYKswBkwYgC5iO396mOwwh38b8o5KlbjpLf5GXdzva/kvC2YOiImYKQrzdQTp6C1G4UbC8h+3mF5dj+VptEPX+kYHBFxp1xS4CBE5RKxM5Tt6nU26VmcTqhR1IhYM1z6ab+yrzCJ3YgdW5deCUKaLzgSn1UekWgfyj8Y6V1ibJUERN3WgnFNhrXVL9hoOZJ4Dx48hc8Ex4oyjwgggKAEXHT8K1dNHTyRCMEODdPBfm9XUVbakzm7HP15f74fVI2m75BpoBtXRtPDGc7WjTipkk8skYY92/1XbuBIhIHSqElX42Tuvi+ooiKIvDotRFxfnHBZcY6APi86bgWyyrUjovuTFXlG+8Demio6huWoeOdiq/BXLipj3BrLk7KilicZsrRcn6p+lUpkT2OhkVVVhbPBnjNxzV1hRdTVXZyCx43UjWOGJS8yQArLIAFjlO3sRWDrCY6iOa21wT47LYYrRh1IQ3UFJcCvTtY+tfpdLKJYGvC/LLZXEFMMPx5bCjkUmJGYESDY6xfppGu+lUuLVMkcrcou23z5e/BajBogIyTxPyVni/GUqUHEHK4UCU7pVH1Gl96+txGBlKXF2uthxK7f8KnqK5vZNu3S54Acb9VmuKcMeOHRjFFSylakLUQZKARkWZvElSSTOqdhXvC53dmGycVaVzIu1c2MggctVPwzjxAAWMwtB3H9x2rvW4cyoHJ3NVQuwq89iVJUFtJzpIzblIMm/wAtZ79DXOIh7ctSQHgn+rf0vDiBqNlDjHHHYltBMapPmAne/wCNeoZqdv8A1fUryczjYBK3JSYIg1YA5hcahfBZfFLFt6+ovodoi8pNF9VfFPZRX2y9sbcp1yFhVIdGJU2VAhYbJsIT8ah1P2Rt8Xaq6tm1DB5qwjiu023W/wAdzJlQR4JSSSkZoykbH1/lMVGpmMlktm2XHEHS08ObJe/nbx9+ayh0q+4rHcEvxzkAmvrniNpeeC8HUr7jFrawzbKQQXvMoxtNgDOvtX5k/LUVbpT/AI6Bfpn6apezp8x3Vnh+ES2i2p1NbHCYRGzOVRfqSrfNKIgdBwStxGcgkmHHikJEmEIsogDWTmsBNqpW1ToXzyxaADQ7anX6DfqOYXSsiLoqeF2puPQAL03h0KxuRoQ2lwQLmyQCZm9yDY6VZ4XWVM1CZKk3dt6/0pOKUEMEtOyMd4jM710XXeEohIrkuqZURFERRF8NEXMf2o4GFNuxsUH/AJh/1VY0MhDXNbvuPEKtrY29pG9/w3sfD3dJcJy86hKy6UoACZSVEK/iWSQQItqYM2qsnqKqeN7X8tB1BBt56jzCu6qnwymyGnuXA6uPIgj8H1V3hj+ZPmEKBIUP5gYV9am4TLHLSCNp2+h1B98ll8UZJDW9qdjY3+RHkR9FCziPBxQVt9r0IArLYtT5i+MbjZfoNDepowb6EbJZzpj0YFa1G+fzISDck9Og3J29YBtcBxKQ0hB328+KwU+Dn96SdG7qP9n/AB9OKQttSQF/EQkfGnUgd0TI7d5qQ95cbu159QtLFFGGZWeA6HkeYKv41ktOGYJQnMix8yTcK/qBnrPa1RI3ftZr5M3JRponSs7LtCwOOtum4t763Wh/8N45xOYOIQpV1tqUcpQQRBQElMHp21roP3WfO5/lyUouoWx9lGzbjxPW39AdFkea+W3MC5mEqYUfKrXLP2Fd+h39a0dPP2gsd1UPYCocBi5SoAn4TCZsZEGfQSfYVzrv+SbC/wBlX1DXBpAVhHE3EgTtof1rNGFh1CiiuqItHKwOMCxyk9po1kjRZrrLqcTjJzOZcquvFtqVKkR6K/TWrGOumYwN3I5ri2ta52osPVTvIZyqyiYAuCdTMC5ifyntXejq6ieWxAspjnRk2YblJ38QBV0F0ay6ucs8vLxzkmUsIPnXpMfYT/N1O3ymPNPk0HxKU1gaLlbnh7KG3A0hYIQJAMhJiAEgTFhJkCbi9VEsb2WzcVOopopybHUe/RXsenxIMXFjG/Y7xr7VHGinAAXuUmxfDzEotInKfyP5GrOnri3R+oVBXYIya76funkdv6Kzr6SpwIi4NwZBnppM6bb16xKpY+Ps2O31vyCo6DC5JaowyDLbU35JxjsUHUsgoKFyuUyTkCYAn1Fx2B9s1DRdnZoN+vO6/QY5v27HDbRGJiPStaKRskHYu0B5L8/mr3Mqe3FiRtdIE8RLLqHEpSfDnKk2T5pmw7qJ9aiVOA08tKaa5APHjw/AXenxGaaobUSWNthsLJnyThyt5Th2n5qMmvEkDaWBtO3x8tleOrHV9U6oIsAGtHkPfqusYFEJqGpCtURFERREURZ7nDhvjYdxI+KJT/ULj56e9dYJOzkDlwqIu0jLfd1x/FOOSjxCsjKMmcknLMCJ2kEe1WLaCIymW99VnJYi/vOJunfCCFToDqSbSY/Gw+ldG4dBDJ2zQb7bnj0XN+JVUsf7d7hl8OXVW0owr622m0ueKD/HczgJEAlVzI1FgLxtaRR1Mcbpyx25Wvw6eaKCN0RsLC3K/K3NIuYOAoxTTrGYLdRKmHSDKstig9ikQPS3fnEBH/G0Wtt1vurOaElmdwtm36HgfTT5cFy7lzFuM4hCmgStKgYAJMg6QOuh7E10PMKDEQ12R2l9CuxcQxaXvDKUEkG4IMJSoXTa9jXmallfF3QdNuajz10Adq4X0v4jimOEecQgDMoEpTmg6wN471pWMDmtLxr7usXK8xyOERs0k7cgTb6q9hMIrFLCVPOJDaVKKZBacBABS6kg5k30t+YgV0YZZzd1c4TUOkzMfw1STiHJhKQ/hFpRoVNKXZJOyFnvoFR6ivbKl4AEoVheOQnKbpG6t1hWXEsrbmxzJ8p7g/CT3BrhLQwzd5jrFcf2+U9OSjxLYjO1OXfsf7VVOa+N5ZJuoVRRMPejGnHoqniTqa6Njc42AUUUmuimYUtweGyhSyTJI3jubACTqat6eGOm7znalWdNRdn4pli+U3mWkuup8VxakobZQqwKvhU4v7sxZOsjzCvFTWuDbxjzVnTxxl+Vxt72Wm5eU8loMOugeY7AJbExkSE66Egd6+Usbmx9o/vEqsxOqikn7GDutA1KY8awyEWTtAub6a9v7k9KkQF0gs/iq+qAp3ZozYj198+qh4TxYNyl2YIjP/8Aoaf8VRKmkc3Vm30Vzh2LRzWZLo76pu4lDoTmiYtMQfQ1Ba4hXz2aLP8APDqGwggfxdBGp1yid4Nx094rjNltmPv3813pKftH35ceQ4qrw3GKxCEiVlbfVXkcIn4R1gn/ALTXSlewEPA8VzxClLo3x3sSNOn+7KHiGKKUmJGYEabW/StSwNdr5r8yeXtcRax2PvyWXcBPm+yCAfUzA+QNenHVWELAyO66TyTw7I2mRBV5j76D5RWfqpM8h5LQUcXZxC+51K3TQgVHUpe6IiiIoiKIon0SKIuN87cHLL5IHkX5hGx+0Pnf3q7ops8djuFSVURjlvwclGDcClZCrKCJMHKSOgO1QMXrpIW5Ixvx/Cm4PhMM83ay622HXqnPDEeHHgpAQNki5nU21vE63vWd/aVVQz90N2nThty6cPNaCetoqeT9md3XPOx4eav8150Os50pTlRmCU+WAT8Jy6bxf8YEutlLWANNne/kvWHRiokkDwbEDn03Pr6qDG8Lb8MP4VICfttjY7mOtV2FYxLDUdlVG/Lqs/8AqHDJ47uY4246n1UGGfsK/QmPbI3MzULFHMDYhWy+AJJgCvkj2xtLnGwC7wRPmeI4xcnQBRMLeSoOIdT4TgKVJSZKUxooaBR1nUTFVEcoqZzc3aPRaiaD9hQhpbaR2hHEnX/VtPNNOXOM4dZUlQzKFkhSQW43Udz6Eenb7Uu7eTIzXivFJB+zhEsuhOn9e+CcYPhqmXHVolxt9QUW8wLTdgDkSQMoOpF65sjYAQTYrrJNISC0XHRL+IYNlt0oWw06IJJDLc6E3gDQ+1VP7q8uV7wQL7/RW0kUZhD2s1JAt74KHh37ogf+1Zzgm5ZQFD5CrWhjM0QeHeip8RqI6WodE1tgNuqr4zg2EfeLvnLqohs/7SoTATMyhPpGmh0Pypw//Nw08V2occ07Fp1O2nnunjWDUjD+C6yluTlbdCioIBV5bkAhQ0BMaDSvDDbQHTkukrA85i0XvurznAmmEFzLmXJUsqN1Tck9xE/OkUr82UGwK8TwMLc7hcjistjsVmVO21X8ceUWWRnm7R1+CV4jERXQ2Dbu2CjkngpuDYt9IJRdvXIRmETBMTI0Pw3PQ2rLVc7XPuwCx26rd4GyqMIdKe7w3v8AiyXracxWJuCkkEAGxSi0kA6qOnpA0AqDLne4XGi1jZI4IrA3O/ieHkPTVXm+JOpUWk4VpKkAarVoCcpgCDXozCFpuFydSxaSOeTe+wG+hPvoEn45xdxSkpeQWzdKJjKoD7pBPex83rFaHD66nkHZsOqwmI4ZUtmMso7tzY9L6f7X3l/h3ivJBFhdXpsPc1JqpezjvxK5ww9tIG8BuuxcIw0AVQq+TaiIoiKIiiIoiKIs3zbwUYhpSftapPQjT2OnvXaCUxPDlxqIRLGWrj2KbVm8NxOaAW8qhOWTdI6Xq4lp4Z2gnbdVMNRLDma34tk74U/lGTLBSTPQAWiB061IDRbTbkqOUODze5dfe6ZjCpcMZZJG2sAbbwKr6uhhlacwF1aYZitVBIMjiRy3VNkrwzmZF0E+ZP3h0/WsZiOG/wCLuGx5L9CpKiKviy8Sq73Ek4p4ow7RSptsqN/jAXlsNot/gq0p8QdQxxukOhsDyusdjFAZiRG3VmhUIX4iktmQJ8wtPpfrpPUirKvrWVDGsjOhsSvH6dpDEH1TxqNG+J468lb4pjVIyIhsLQZlMCAM2ZKbQptMBIkHNlUrcGq6Z3Zj+M2v9FoqWDtjeVoIH16X4qXAvhyXcoSpZ6ASBYEDYGJ7zV7hsQEIdlsSsjj1S59U6PNdrdgPvzI2TvhvEy0dyOgNSp4Q5pJUKjq3RuDdwrGKTCjpISlMiNbkk9dBPrX5jG7OS52/v5r9Gbo0AKPAONJjxk5syQpMiSJJ7+nyrR4AJD2gZpsfVUWNOgbkMovuPS35TRHFcMBAGUHomD9Kv3U0zt1UMrqVnw6eSnHFG38O4HCG0iUBalBMkJsQJkG9QZG9g7vK1hmZOzMzZUuL80FplOZCVLMpVqUpOUbDXMJIuLb1Hne6MZgLrrmAGqwOH4olaJBm5A62NvpFX1PWNNOJJiAePj0WMracRTFjNuCv4Lh4JDmIlKNQnr0mspi2OSVF44NgrrCMBfOQ+Qacuf8ASvKea8RLrCDnMZlEqSkJEAgJ0OYDfSxpQh2QRAkgfc3+62E0f7VveNgFaGOgjOkLIEAmxSBpBjaTV82hNh3rE8FnXY+Gk5Y7gcQfykHMePUpQdbVldEJJN0qQlUxa8mSCfSvcmENdG4ONyR7/wBrgz9RySSMaBZgJJHG503+w9Ui5l4k5iw00hrJCwpSswNxsO1yepMe9RRUEjJSSCLfJXmIVsRjABBvt14bea6Ryhwbw0ifiN1f29qnVE3avvwVfSwdky3Hit0wiBUdSVLREURFERREURFEUbqJFEXOue+W80vNjzAeYdR19R+HpU+iqchyO2+irq2mLv5GbjfqP6WEwwUJIvAJMTYSBJ+Yq4DraKnkiErbhOcPilgBYTYAkxOcpuCUjRQBBBj8jWfxWaSnqo5tcmx5X69eLedlY4XAySlkp7Wcdb8bcx0BvfxvtomrTqVpkGUnSp744quPM3j7soNPUz0Etnae/mFjX3V4bGrcbIzJSco+8FRY9prPVlG17DBLsr6nxBnaOnIzB1/mNFKjEJQpTjjq860+UQFBSpKiNSTMiNPWu9THlbGIgLWUymnYwESHqpOGJW+342VakzCrG5EeUja0abQKjB1PHUhs503TEcRfFSWpxcniP8evimrWL9vURWwiqIJR/G4FfnrmSNF3NTDhq87iE6yob9L/AJVExd5jopHDkfmpmFtElXG087+id8RV51o7Ei0eUJj8bV+btaGAgdAPnp5L9HFzYpfxtzzhWxFh0TPlHyA+dan9Nd6aUjaw+pWa/Uzg2CIdT9AlqsRWxDVjc6T8WxBzJUlQiQFX2F9dunyqhxmmY4CTjtZXWF1Jb/EdOIXrivHm0soCsxXGWYGRxsaGTEKAMen0hQNdURFi0A1C9cJxzbKnFuISolALQFkzfXpMi9UlVHM9rWRusL6rpSUscsjny2u0XHh7smWBxqn2wCNhmWZvGoHmOp1IA361NhomSu7kYB6fjmu1LiPZM7Rx0Hz8FeEJhI17a1fBtPQR5pnAeKoampqsTkLYmkjoqTJcfcyNJCpJSDJlURMdEpMyrQwAKrDO6tqmzC7WM/N9errCzeAvfVTI6T9nSOgPedJ6bW9G3NzztbklPHsA4w94Tk5omwMGZgg7jS49Nq08c4lbmaqhtJ+20cnXKXAyoh1Y/pH51X1tTf8AjbtxVnRU1z2r9+H5XTuHYUJFVitEwoiKIiiIoiKIiiIoiKIq+KYzCi+LmPNvK+RRdQmUzK0C3ckWtP01qzparTs3HwKq6mlyO7WMXHEfhZtl5oMhQOIZOHX/ACPyh4//ABEpDg9QXNwa+yxOzFkgDg7fht9+RXdhjmYHtNiNjxb/AF4q1h30ZyU2G4SMoJ+/EnKY2H/aJBgfZyB7JCGjhx/8b6XHU3UOoxk9k5jow5x0vw8bc+i+8S4P4yi4gKUrKAY0tN1dtNL2r7ikWR3ac+C9YJI2YCPLqCTf7eSS4heVIyqTmIumQQn4SZiIgnqZioDorMa6+6v34gYrtygBesBiMQtJQy4tLN58MZEEm580z7JqM+kiLu1e255rm2WWotG0BoWqw2PbLKGX0GUJyhaY20J67a61XVMtXnvFYNHD+1buwZkkYbmDl7weCZQUuh3KR5kixCgNux1EHtXOpxCqewwAEtdp4KnbgDIqrtYrjKdl84tzKz/5lakuJgobjyZrrJJHmNri/avYpHOJFviJP135eyp4ksBwspMThDiId8QNAjyoA80AQLCLwK+UmLS0T3RRt1Nrnh6qsxXC5K5zCHWaOnP/AEqLfDWo87kqmMubbr73qTPjFW55aCbW3XOL9JtGr3G3ResfimcOQPBQ4FCCFKuJ7/aEQSLRXOWmnlY09oQ/cryynpKSXVul9+Pz/pUOUn2RiW/FQ2psKISFAKyg7+qTee9TonuY6+1918HZtkIjN28E6/aDwcl7xEpAC5nWUqFlafe8h9DSfuPvz+qTsJ+Hc6KLApytC0Wkxpt+labD4BHC3mdfX3ZZitnc55bwb7PzVLHcS6VMlpopmZZW3Cj0087H5oTYqxwXH4VzDu4d8qZJhQdRqoJMhuIt2Gh9RVXW0GZgZFo3kOC1eD4l+zl7eQAu11PH/XTTomCW3Ma4hTkhpoZWkTmJFhmUrcmBJ0P1PkvbTs7OM68T7+q8WfVSdtILN1sPfBbjhWACRUFWCcpEURfaIiiIoiKIiiIoiKIiiIoiq4rDBQoi55zRykfMtmxV8SJgKuD6agGDaRtU+nrC3uyajh0VdUUZJL4tDxHNc84o8phJ2VMAEXB7ip8s+WPM077KBFA2V+R4tbdM+Bc6NMs5F5iUiSqQVKPcR13E6XAms/M2Vz+9qVqqZ0EceVtgBw96qfhC23W0qeaRnNyco0k5cw6xE1fxU7XxtzhYatqntne1riW3T84pIgJsmABfeLxpbU1HqamCGRsU3+V7aae9fBSKWGpnjdNAfhtcX124em269qSk6ivL8PhkFwpEOO1EJylVcW2jIW5IzSU9iNSPY/Sqqpw4QubyO60mG42+rzf9wtbzNvRKVYQQE9iMu18v1sPrevhcWv7LL3TbXqAfzxsrAyRudna4aZgBx1IA+TeF9U04XhcibK8+mbRQTJA9yPwrhHhpne4W0Flxr8YZTtZ2nWw8NFKnh6BU9mDWGuyrJf1Wf8V9cwbcXQPlf6XqQ+hp4mF8p0CqX4rU1bwyNtyeiWnhreYqGYDcAJmwPwzYG+46VCjpIKsONO46cDx+9uS9ySyUbm/um2vY3B2+1xx1Xr/VVOSpbilKSZuZIKYHtsJF4qpmklEtjty98VrYmxhlx7/pL18TKknIVEADNqCAYsvoZIBB3raUk4fC0nf8LA1mHuZUvANwdfI6/JUYKjvf6mpLnWFyvrWMj0butVy/yyTCnB6J/v8A2qqqa2/dj25qzp6Envy+n5XQ+G8Ny7VWq0TlCYoi9URFERREURFERREURFERREURFEUDzAUKIshzXyc1ikEKBB2WmyknY9/Q2r22Rzdl4LATm4rl3EOQnmVSs+K2NMqYn+oT+FqnQvZKbPNunPzUSpdJG3uN8xqfRWeGYZS1hGdKJBOZaoTAvc94q0dIWNzWuqdsDJtNlJhcSiCXYCQbKUytxsGDqUpOQxoY66VX4nTCpaGEa+Nj5KfhMYhc5xdYabAEX63sfCxHmrMoCStlxMTbw3kuNyerZOcb6gXNUkeGVJd2YeQOv5bpf/1A+qtqqeGGPtnAO14b+jgP/o+CttY9BgAa6zuSdvaNe9aCGmbTU2WU5g3W6ystXLUVeeIZS4gaePu/W69+HbMe5mDNtRPS+m9UMFRnqQ52zja3jsttWwGGgIj1ewXvYa2/K8DFIExbQkzrGlaN9GOzcxhsTxWDGISPmbJN37cDx1vy0v4KujGqEgvZU7hKJJEyASpWumgqhdh2JtuGv8y63no26v8A/iOGu17PyDR6b2UL2ObgH+K4AkpMqKEqOYmSEQCYIHtVf+0JuZp7630BPld+nyR2MRMbaGGw66f/ACqZxsCE+USbX3vvO9ayhp4oIh2XHieKqqh01Y8PlI6W21UKQhSyS2VAgSlK1IBI1USLmdxYVHqMOEpzh1r7q0pcQEEYY4XHDX6plgeDuPGQkNoMAACEgDQAbivTZIqWPIDcrm4T1jy+2Ufbl/ZWz4HywlF4lX3jr7dKr5ql8u505KdBSsh235rX4Lh4SNK4KSmKUxRF9oiKIiiIoiKIiiIoiKIiiIoiKIiiIoi8qRNEVLE4AKoizPFuUmnJJRB6ix/X3rvHUyRnQqNNSxS/ENeazL/Kz7Rll0j3KT8x+ldzUwy/85l+uq5xx1VNpTyaciAR8wUn4lw7EEytqSPtJQnMfVSRJHrUmnfCwnK825HguNXJUStAfEBbi3j5XPyCosIWlQv4ZBPmUDa3oakzMimjLH95p3HP0UCN/ZPDvhIOlxt6pjiOIENoKQCtSTmkSANLCdyPpWZo8G7Soka8nIw2bbnv6DRX1Zi/8LLWu8XN+Xh11SeTFa83Jus1/CF6SkqEASZ1E6RpH1mubiBe5XtuQ/CLpjg8DiMpQlEAyCSgAkGxGY/lVGaSAHvSei9x085BDW/b6q9guUVn41Adhc/586lCtZGwMjF7c1Mjw55AD3WHTf8AC03DOVEJjyyepv8ApUSWpkfuVOipIoze1zzWmwnCgNRUdSU1aw4FEU1ERREURFERREURFERREURFERREURFERREURFERRF5KRRFC5hAaIqbvCwdqIqjvBgdqL5ZVl8vp+6PkK+5jzXwsaeC8jl5P3U/IV9zHmmRvAKdvgoFfLr7ZWmuECvi+q41gEjaiKwlkCiKQCiL7REURFERREURFERREURFERREURFERREURFERREURFERREURFERRF8iiIiiIiiL7REURFERREURFERREURFERREURFERREURFERREURFERREURFERREURFERREURFERREURFERREURFERREURFERREURFERREURFEX/9k="/>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26" name="Picture 6" descr="https://encrypted-tbn0.gstatic.com/images?q=tbn:ANd9GcSt4i-8BD16Rvm8I50ZEsyAa4R8EO7u4T8F3PG-RFhu7veoev74"/>
          <p:cNvPicPr>
            <a:picLocks noChangeAspect="1" noChangeArrowheads="1"/>
          </p:cNvPicPr>
          <p:nvPr/>
        </p:nvPicPr>
        <p:blipFill>
          <a:blip r:embed="rId2" cstate="print"/>
          <a:srcRect/>
          <a:stretch>
            <a:fillRect/>
          </a:stretch>
        </p:blipFill>
        <p:spPr bwMode="auto">
          <a:xfrm>
            <a:off x="1905000" y="3886200"/>
            <a:ext cx="4495800" cy="2286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relationships </a:t>
            </a:r>
            <a:endParaRPr lang="en-US" dirty="0"/>
          </a:p>
        </p:txBody>
      </p:sp>
      <p:sp>
        <p:nvSpPr>
          <p:cNvPr id="3" name="Content Placeholder 2"/>
          <p:cNvSpPr>
            <a:spLocks noGrp="1"/>
          </p:cNvSpPr>
          <p:nvPr>
            <p:ph idx="1"/>
          </p:nvPr>
        </p:nvSpPr>
        <p:spPr/>
        <p:txBody>
          <a:bodyPr/>
          <a:lstStyle/>
          <a:p>
            <a:r>
              <a:rPr lang="en-US" b="1" dirty="0" smtClean="0">
                <a:solidFill>
                  <a:schemeClr val="tx2">
                    <a:lumMod val="75000"/>
                  </a:schemeClr>
                </a:solidFill>
              </a:rPr>
              <a:t>6.intellectual needs – </a:t>
            </a:r>
            <a:r>
              <a:rPr lang="en-US" dirty="0" smtClean="0"/>
              <a:t>mental stimulation and the sense of thought connectedness is enjoyable in many relationships</a:t>
            </a:r>
            <a:endParaRPr lang="en-US" b="1" dirty="0">
              <a:solidFill>
                <a:schemeClr val="tx2">
                  <a:lumMod val="75000"/>
                </a:schemeClr>
              </a:solidFill>
            </a:endParaRPr>
          </a:p>
        </p:txBody>
      </p:sp>
      <p:pic>
        <p:nvPicPr>
          <p:cNvPr id="31746" name="Picture 2" descr="https://encrypted-tbn2.gstatic.com/images?q=tbn:ANd9GcSjmd4muZFjCIc-qFSL2SjUgV-fJLds8mPIxCyuuTOkxcpKRDMB6w"/>
          <p:cNvPicPr>
            <a:picLocks noChangeAspect="1" noChangeArrowheads="1"/>
          </p:cNvPicPr>
          <p:nvPr/>
        </p:nvPicPr>
        <p:blipFill>
          <a:blip r:embed="rId2" cstate="print"/>
          <a:srcRect/>
          <a:stretch>
            <a:fillRect/>
          </a:stretch>
        </p:blipFill>
        <p:spPr bwMode="auto">
          <a:xfrm>
            <a:off x="2209800" y="3124200"/>
            <a:ext cx="3000375" cy="2362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relationships </a:t>
            </a:r>
            <a:endParaRPr lang="en-US" dirty="0"/>
          </a:p>
        </p:txBody>
      </p:sp>
      <p:sp>
        <p:nvSpPr>
          <p:cNvPr id="3" name="Content Placeholder 2"/>
          <p:cNvSpPr>
            <a:spLocks noGrp="1"/>
          </p:cNvSpPr>
          <p:nvPr>
            <p:ph idx="1"/>
          </p:nvPr>
        </p:nvSpPr>
        <p:spPr/>
        <p:txBody>
          <a:bodyPr/>
          <a:lstStyle/>
          <a:p>
            <a:r>
              <a:rPr lang="en-US" dirty="0" smtClean="0"/>
              <a:t>Spiritual Needs- some relationships provide support for personal beliefs, such as living the way one believes one should</a:t>
            </a:r>
            <a:endParaRPr lang="en-US" dirty="0"/>
          </a:p>
        </p:txBody>
      </p:sp>
      <p:pic>
        <p:nvPicPr>
          <p:cNvPr id="1026" name="Picture 2" descr="https://encrypted-tbn2.gstatic.com/images?q=tbn:ANd9GcTLZ4uuSaiyHEPmNqyXGEvG4geXgvQ35_cSn7yy3z-qD4yNSScNBQ">
            <a:hlinkClick r:id="rId2"/>
          </p:cNvPr>
          <p:cNvPicPr>
            <a:picLocks noChangeAspect="1" noChangeArrowheads="1"/>
          </p:cNvPicPr>
          <p:nvPr/>
        </p:nvPicPr>
        <p:blipFill>
          <a:blip r:embed="rId3" cstate="print"/>
          <a:srcRect/>
          <a:stretch>
            <a:fillRect/>
          </a:stretch>
        </p:blipFill>
        <p:spPr bwMode="auto">
          <a:xfrm>
            <a:off x="2209800" y="3200400"/>
            <a:ext cx="4076700" cy="320040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56</TotalTime>
  <Words>310</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Our need for relationships</vt:lpstr>
      <vt:lpstr>positive relationships </vt:lpstr>
      <vt:lpstr>positive relationships </vt:lpstr>
      <vt:lpstr>positive relationships </vt:lpstr>
      <vt:lpstr>positive relationships </vt:lpstr>
      <vt:lpstr>positive relationships </vt:lpstr>
      <vt:lpstr>positive relationships </vt:lpstr>
      <vt:lpstr>positive relationships </vt:lpstr>
    </vt:vector>
  </TitlesOfParts>
  <Company>ESDNL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need for relationships</dc:title>
  <dc:creator>ESDNL</dc:creator>
  <cp:lastModifiedBy>ESDNL</cp:lastModifiedBy>
  <cp:revision>6</cp:revision>
  <dcterms:created xsi:type="dcterms:W3CDTF">2013-09-23T13:52:14Z</dcterms:created>
  <dcterms:modified xsi:type="dcterms:W3CDTF">2013-09-26T12:53:31Z</dcterms:modified>
</cp:coreProperties>
</file>