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5A823-B760-43B0-A70C-27C55DBC5B30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ABC73E-A016-48FF-A0DA-25991469D5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5A823-B760-43B0-A70C-27C55DBC5B30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ABC73E-A016-48FF-A0DA-25991469D5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5A823-B760-43B0-A70C-27C55DBC5B30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ABC73E-A016-48FF-A0DA-25991469D5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5A823-B760-43B0-A70C-27C55DBC5B30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ABC73E-A016-48FF-A0DA-25991469D5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5A823-B760-43B0-A70C-27C55DBC5B30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ABC73E-A016-48FF-A0DA-25991469D5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5A823-B760-43B0-A70C-27C55DBC5B30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ABC73E-A016-48FF-A0DA-25991469D5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5A823-B760-43B0-A70C-27C55DBC5B30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ABC73E-A016-48FF-A0DA-25991469D5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5A823-B760-43B0-A70C-27C55DBC5B30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ABC73E-A016-48FF-A0DA-25991469D5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5A823-B760-43B0-A70C-27C55DBC5B30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ABC73E-A016-48FF-A0DA-25991469D5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5A823-B760-43B0-A70C-27C55DBC5B30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ABC73E-A016-48FF-A0DA-25991469D5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5A823-B760-43B0-A70C-27C55DBC5B30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ABC73E-A016-48FF-A0DA-25991469D5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EE5A823-B760-43B0-A70C-27C55DBC5B30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5ABC73E-A016-48FF-A0DA-25991469D5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form of persuasion</a:t>
            </a:r>
            <a:endParaRPr lang="en-US" dirty="0"/>
          </a:p>
        </p:txBody>
      </p:sp>
      <p:sp>
        <p:nvSpPr>
          <p:cNvPr id="23554" name="AutoShape 2" descr="data:image/jpeg;base64,/9j/4AAQSkZJRgABAQAAAQABAAD/2wCEAAkGBxQQDxAPEBIQEA8QEBUPDxQQEhQQFRAQGBQWFhcWFBQYHCggGBonHRQUITEhJSkrLy4uGB8zODMsNygtLisBCgoKDg0OGhAQGiwcHR0sLCwsLCwsLCwsLCw3LCwsLCwsLCwsLCwsLCwsLCwsLCwsLCwsLCwsLCwsLCwsLCwsLP/AABEIAMgAyAMBEQACEQEDEQH/xAAbAAACAgMBAAAAAAAAAAAAAAAAAQIGAwQFB//EAEEQAAICAQIEAgcFBgMHBQAAAAECAAMRBBIFEyExBkEHFCJRYXGRI1JygbEVMjNCocFic9EWJCU0gpLwJnSisuH/xAAZAQEBAQEBAQAAAAAAAAAAAAAAAQIDBAX/xAAyEQEAAgIBBAECBAUDBQEAAAAAAQIDERIEEyExQQVRFCJhcTKBscHwM5GhIyQ00fEV/9oADAMBAAIRAxEAPwD0LE9jyjEAgEAgEAxAUAgEAxAWIAYEYSRBAhRKyUoIBAWIARCIlYBtlQ4GzMOggLEAxAWIDAgOQGJQsQHiAYgLEA2wEVgLECJEBYhBiXZoYjZoRs0JUEBEQFCFCabMw6CAQCAQCAQCA4BAIBAUAgGICxKFtgLEA2wFtgG2XaaIiNmiIhJLEojiEbMw2IDgEAgEAgEAgEAgEAgKAQCAQFAJQYgKAQImEGJURlRkzMtjMB5gMGRRAMwCA4BAIBAIQo2oxG4NGEPuP0jcGpPlN91voY5QvGQNO57I3/aZOUHGUhpH+430Mc6/c4ymuhs+436Sc6/deFkxw6z7v9R/rHcg4SwaihqyA4xnJHyHf9ZYmJ9MzEx7YFYEAggg9QQc5mkEBESsliVGTEy2IBiFdbS8JDIrFiCRnpOM5J26RSJhm/Yy/eb+kz3Ja7cJDg6e9vqP9I7knCEhwmv/ABfWTuWOEJDhdY8j9TJzleMJDh1f3f6xzk4wkNBX9wScpOMJDRp9xfpG5XUGNMn3V+gjcmoSFI9y/SNyqQQe4SeQ8QDEAxAIBAcCjekq3YNMWbZWTZvJO0YAUjM7YZcsqPB3DaellOVKAjy6Tu5NuQKXaaGI2icy0MQHCwsug/hJ+ETzW9vRX02JlRAIGrq+IVU/xbaqs9uY6pn5ZMkzEe2q0tb+GNnfrq66zc9laVABi7MFQA9juJxjtLMxHkrS024xG5+zFouL03I1tN1VlSdHdHUqpxnq2cCSLRPmGr4r0njaJiXJbx5w8Nt9bpznGRuK/wDcBj+sx3afd3/A9RrfCXR4lx6jT0DU2WLyCQA6+2CT2xt7zU3iI2448GTJfhWPJ6PjVV2mOrrYtQEazOCDtUEnoflLyiY2Xw3pk7dvblaDxzpr9PqdTXzDXpVVrcoVOGzjaD37GYrkiYmfs736HLS9aW1u3ry5B9Kul7irUke/l9PrmY79Xf8A/Ky/Mx/usnhrxLTxCtrKCfYba6uNrIcZGR7j751reLenj6jp74LRF/l2ppwEAgECjek2pT6mWXdtssIGM9do8p1w+3LL6LhTZoq/AJ6HFtGRRAIZTkaEAMLCy6D+En4RPLb29FfTYkUQCBW/G/hpeIaY19BcmXoY+T+4/A9jOeSnONPV0nUzgycvifbyOrXavV1afguCClpUhgdwA7K/wT2j9J5d2tEVffnHhxWt1P3j/NfutXpLq/Z/DdJodPkVuzc09jZsUE7vmzZ/Kdc0caxEPD9Onv57ZL+/htv4K0i8GNuwc/1X1jnZ9rfs3Yz7vLEvbiKbc/x2aeq1vxvWlO0eqduAaqtiStWtpFef5Q2CVHwz+s5ee3L6N6RHWVmPms7eg+Ej/wCnj/7a/wDR53p/pvk9XH/efzhSPB4/4Pxs+RrqH0Dn+84Y/wDTs+n1f/lYf3/9NPhXF9Vp+GWrTTUdJZa1d1rjey2MoGF9oBRt2jqD1z18ora0U8em8mHFkzxymeUR4iPt/s9B9EnDa6tG91dvNa9hzcDHLKDATHv6nr8Z3wRERt8n6plvbLFbRrX+bX2dnzRAIBAovpRsK16Uqpdua4AB2/ydyfIdJ1xe/Dnl9MfByfVqS2A3LGcZIz8CZ6HBuZhDEAgPMjRgyAJlFo0H8JPwieW3t6a+meZUQCAswPOOC+GNVXx23WvVjTM9pV96HIYDHsg5/pOEUnub+H18vVYrdJGOJ/N48ef1Wfxr4aXiOm5JbZYjcypvc2CMEeYIJE3kpzjTxdJ1M9Pk5e/iVHHhHi5oGibUUjS42/v59jPb9zcR8Mzl28nrfh9L8X0cW7kVnl/n6rZovA9NfDW4eSxFnt2WDoTb0wwHwwMCdIxRFeLwX669s8Zft6j9FXr9G+tWttMuvVdMxyUAfDfNc/3nPs29be6fqWGZi84/zR8rRpfBSU8Nu4fU5BvU8y1hklzjrtHuA7TrGPVeLw362188ZbR6+D4F4MTT6G7Q2Obq72ZmO3aVyqjp17jbmK44ivEzdbbJmjLEamD8HeEBww27NRZatoG5WVVAYZ9oY88HH0jHj4J1fWT1Gt1iJhaszo8YzAMwHAonpXcrRpmGBi4jJGe6GdsPuXLL6YOBtnS0H31j853cG6ZQxAnIFmRdnmAZgWnQH7Kv8Inlt7eqvpsTKsWr1C1VvY5wiKXY+5QMn9JJnTVazaYiPlT/AA56RqNbqV0y1W1M4JRrCuCQM4wDnM51yxadPf1H02+HHzmYnTN428ajhr0oaTbzVZ8hgu0KQP7y3ycGej6GeoiZ3rTh1+lPl2Kuq0dlCN/NuJIHmdpUZHymO9qfMPRP0rcf9O8S9HrtDqrKcqwDKR5gjIM7xL5E+J0o1vjO4caHDdlXJNgQsQ2/HLL9847j3Tj3Zi/F9KOir+F72/Ov76a/pI8Z6jQW0ppuSVepnbmKXO4NgYwwx0mcuWa+nT6f0WPPWZvv21vGvizWUcTGi0r1IrLVs3op9p8jqx8oyZLRbjVro+jwXwd3JEz7dHgy8X9YpOp1OjNG/wC1SsoWK4PQYrHnjzlrOTfmYcc09FwnhW2/+P6qxTx3iGr4lqNHXrOQqXXqhZV2qldjADoM5xMc72tqJ091sHT4cFclqctxH/MNvwp4j1i8WGguvGsrLFHZQrKMLu3Kw8vKWl7RfU+XPqumwT03drXjP2cSzit1vENVRdxG3SULqLwrMx2jbawVQB8P0nOLTNpiZemMOOuCtq44tOo/osvAtOnL1zVcTfXWDR2ZT2wE6ZDAnz6YnWvzq23jzzMTTliikbhvehi2yzR32WO751OENjM5wK0zgse2Sf6y4Jmauf1ata5YrWNePj95egzu+U8/9Min1KgglcagdR+FvfOuL25ZZ8MXhv8A5PT9Sfsh1PUnv3nocNujKHAmJldMcIYgGIVauGH7Gv8AAJ5be3qr6bMyqi+lvjHI0IpU+3qn2ADvyx1c/L90f9U45rarp9L6Xi55eU+q/wBXl+s1lNH7Ot0b7tRRXu1HslftQ4Yd++QzD8p55mI1p9ulL37lckeJnx+yxemPVredBchylulsdfkShx85vPO4iXk+k0mnOs+4mP7t70w8Qpso0laWI9yszEKQxVNgHXHbrj6TWaYmIcvpOO9b2mY1D0PwvWyaHSq4IYUV5B7j2R0M70/hh8jqJictpj1uXk/iPh/rPiF9NvNfNtCh17r9jnI+mPznlvG8un3sGTt9FF9b1H93M9IPhz9nvVXznv5lLOS/Tbg4wOszlpxdug6j8REzqI1Lq+kwVnjYFxZaSlAtK/vBOu4joeuJrLrn5cPp3L8L+T3udf8ADo+GxwanWUPprNU+p5oSreDgs/s9fZHTrNU7cT4ceo/G2xWi8RFdeXC4PwWvXca1elu3bGu1beycEMtrYP1I6TNa8rzE/q9ObPbB0tL1+1f6Oh6P9V+zeJ2aLUpWC7cnmbfaV8+xhvuvkdPlGL8ttS5ddT8RgjLT99f1/wBnIW6unimss1WlfVVesan7MKTkm1sN7j/+zMeLzuN+3omLW6ekUvFZ1Xz/ACXXwzx7TM2oTTcLfSk6a12bYE5gVc7MgdSZ2pau/EafN6nBliKzfLFvMeN7/m7HoqI9RdF09mmVL2VVtYuz5VG3ZKr78dvKaw/wuH1LfdiZtFtx8f8A2VznZ89QPTKQNBUT0A1C9zjuGnXFPlzyxuGDwyc6LTEHINQ6jsepnoefWnSJlADAmDJpdjEgMQGBIqzcK/gVf5a/pPLb29MemyZFVLxR4KXiGpqutudUqAVa1UEEbtzAk+/AH5TnfHyncvd03WzgpNax7+WzxnwVpdTSaRVXRlg26lFRhjyziJx1mPTOHrs2O3KZm37y5+o9HWntq09NtuoZdMrJWQyg7WIOD7PlJOGJjW3Sv1LJW1rViPzMnCvRvodPYtorstZTuUXPuUH37QAD+eYjDWEyfU+ovExvX7R/dcCJ1eBxT4X0p1fr3KJ1QO4PzLO+3bnZu29unaZmld8vl3/FZYx9rf5ft4ZeK+HtNq2V9TQlzINqlwTgd8SzSJ9wmPqMuKNUtMbS13h7S32G2/TUXWEBS1laucDsMkSTSs+Zgp1GWkaraYj9JSo8P6WtgyabToynKlakBB+BAjhX7Fuoy2jU2mf5tqrQ1Ixda61ckksqgEk9T1+Muo9sTktMamfDIdOhOSik+8qM/WNM8p9bMVKP5V69+gjRuUsSocAgUH0zj/hq/DUJ/edMXtzyemn4V/5HTf5Q/Uz0vO6hlQZgTDQFuk0phpCEg8aXaz8L/gVf5a/pPJPt6o9NqRRmAswDMAzAMwMepuCI9jZ2opdse4DJx9IFX8O+kLR6/UDTad2awo1nUDG1cZ7H4wLZmAZgGYDgImBXOGeOdDqba6aL99lpIrHLsXJAJ/mUY6A94FjzAibB7x9RAonpjuB4YdpUkX1nGQemT5TeP2xf00/Cw/3HS/5Q7fnPVDzS6mJULEIcCMKMwGDIrV1Pj23S1hW4brHWtQu9GrcNjpkbST9Z57Y5d4yQ5LemVc49StB3bcNYAfnjHaZ7crGTbz3hPijiFOtr1TNdZpPWHcVvYMFMkBSe/TcPpJFJlqbREPRB6WW5nL9WUYK5y7Hoc9unXtN9tjufZk1vpJvVaWrppbmKWOS3TDEdPf2k4QvOWPUekbVBcivTj/d0t6hj9ow6r38jLFISbyND4+1doc503sbSdtb/ALucN+83WXhBFpYNP4/1F1z0Hohrt9ooijoGx744Qc5U7gXDvUdUNRw9XN6K1ag/ab9ygk4PTzk4RteUrh/tVrTVXzb7qbjqVQhNPU32YXqGBUbQSD179JNQvl0eF+ILnepjqLrKn5r9a8MF3KUU7UGSo3DPwmtRpnc7co+INXXqHRr9TYqnUdlXaVVVK+QOR18/nJqF2Q47qHppZr78ut1pyGTIVRgZRx0B8/jGoPLW/aOpsq09osuA3Wh8XsQxHQfvMT5GPCRvUKZX4ZTSW13JZaGG0rhwrZfAySvUDqZmK+WplY+KWPywyvcCgqV/tXfcGrLE9/es0m3K0vDL7bGCc6xuXuOWbAUE9SxOBNM/Lv8ABvAQtVL9Tc7LYistaZGARn2mPz8p0iGJXnS6Zaq1rrG1EG1RknA+ZlZlMyoJQoQ5Nqg7hcZIXPQZIGY2aSjYw6nWpUM2MVH4Hb/6gzMzHy1EK1xXimg1F1W+xHVarQQtbswclCp27cnsfKc5yVn06RS0NG19I+Ew1dSI4Brqsw1pIIYV4LDzyCB8JnnG2orOnLbQ0Fual9yt0yraZiPZJ7MPfLzTglqK67EqBsuU1oVOyjO8li3dmHkZOcHBg1QOCKjao5KVqWFeQ69Cxy/nEWhZr5bHDNY1e/mgMHwN22tCOv8AgJyfgcSTkiFiknoF09bWXIb3vwyJWQgXa4IZicnGMyd04abvDuJ3UVPXTpgWdhYbSzFwcADAVSMDHvkm+1iuktf4i1FwRG21FCWLVWsr2Eqy4sAXGOoIxJGSF4/Zmr4ounFDLXaxRLVLWv0a12DMFOOoHTpL3E4NJuMB7N2Kyz83obHr3bxg9FOOkRc4tnTcVIRKq0rOytwn2lth27cMST/eOS6aWotexK6yQRvYpt3Hedo6dD1HnLEymohtvwjUXYb1erOFXdsIYquMA5t+EatJ4a/Fbzphs1C1IXwNoCtnC7R7AYtkdeuZmbzC8YkqvFmoH2VIrs3jaQKwGbIwB5/SSMkzOoOEQuPBr3rqRL3rXYgXaKbEKgDGN56GemsT8uMukuqrPZ0P/UJtmYZQAeuenvjbOlc4V4j9c1Zr0yk6WpW51zqybnB2hKwe/XOTJFpmWprqFhKzW2GPMI5HijhbaqjbU2y6thbS3uYAjHuOQSOoPeS0eGqzqWXw/TfXQq6qwW25JJCLWFXyXAkrFojytprM+HSyfgJU8OJxnwxVqXN24137dgcAfu+7Hn85yviiW65NKdruGLptR6vdqK62KKyWWE1CzP3e4OCMdevacuzr527RfbtJoNbQOlen1C9xmqp8j5qFb9ZYraPhOVZ+WfS+JkrYLqtGlR6dUCj/AOLKD9JJvr3Bx/VtcK8Q6Zt1ZCV2u52bkO0gnphtu38pqMkE0loVeJKbNQa9Lo9K7s+Kt7BBkeZx3MxN9z4Xjp1CmvrVjWvDtICRuFNOWOT5naM95eNjlDT4zRr60e2zVtbUgJdahsJUd/YHf6xbFbW9p3I9Khr9Xz7uai7KiQSufaYYAPX8v6zjxn267WThtdesJD76xuJCswyScdFB+E6RG2ZYE8PcxrVry2wuBuQqC4JCguRjPvmu3+rMZB/skV/iclHIG/HVVB7gt0z/AHicep9kW3HpHw14kr0N11Sqj1rkDaBscr5qxHTPvmOWvDWkW4tr9ZUOSttSsdrNSAM9T0346dx1GO0sReUnjHtucM8GrX7WoSy5z322rg/NidzfWdq4Pu5Tl+yzaflVY2aU1kDAKVJkD5qczrFIj4Ym0y5HGatTqtTVVnZocix9odbH2nJVz/L1x2zmZmJ2sTEQs7qG7hT8wDNs7QSlF6qqqf8ACNv6QDT6dKy5RVUucuR3Y/Exo2ywywGaQCEgZhRmFSkGnruFU3sjW1o7IcruAOfmCOsk12vLTc/PMaNsd2mrfG+ut8dt6K2PqJJiJ9wRaXE8U8Kp9XsuFIL1qWwh5e4ZGe2ASB1AmbY6/Zut5V7gHA9LrlazT22hqyAwNZUoT17kA+XlOcYqz6luckx7hv8A7H16I9XPVquhTN7ucg/y7h0+XaZ7Vmu5WWWnimuRcW0rcv7pbYUJHbuuQfpN8rx8M8az8uZxuxHsUVoFSleWNoxu+Mw3t1OG8T01GUtIDK6shIXOwk9j3x2B+cvLSTG2vrfGdr2GnRacO2Th2JbOT0Kov9yJO5M+IgisR5lgq8P667e+rtJ5uAyjlnAGcDaMKB195l7Vre07lY9Olw7w3pqVHMqsscHOXQkfLapIxOtcNa+/LnbJaXbq1dYAVcKOwG1kH0IE66iHLzLjaziF9msr0tKNVUpWy647TzK++1ADnrjBPlmZmZ23qNLERN7YSEgkDCjMIIBuhNliTaltl2aIwEWjRsubLpNkbI0bI2yxVJsiL44nJI6gef8ArHE5oaatEXai7VyTgZxmY46a57ZOaJYhOTILe5HuzEwsS87pX2AZ53pW3geiqbTgvVW5fIcsoYsB0AJM6VpDla07dDTaKqrPKqrrz3KKFJ+ZmorEMzaZZiZplEmEAhU1X/zEKliTYRlREtLoR5kaTkfMl0mz3yaGTMw2RlgIiURKxtNAoI2aRNQl2mi5AjlJxgcgRyk4wa6YZibSRSGY/CZa0w2JumonTMxtkFYCn8J/QzMy1EPP9On2YnF3W/gI/wB2T5n9Z1q429t2aZOAwIEoDzCiQQJlRAzSFiE0W2E0liFZphoSKUocBQCUEAgOQKACUDdj+E/oZkUbTL7A+U5uq08C/wCXX5n9Z0r6c7e28ZpkQJQCFImELMBQCVJEsAzCFmBLMyozCjMAzAMwDMBgwDMAzCjMIYMKG/dPyP6GTQpNI9gfKc3ZaOCD7Bfmf1m6udvbcM0yIQQCAoBmUOQKVCJlQZgRgTzJpSJjQW6NB7o0bPdGjYzIbG+XRst8aNjdGjY3Ro2YMGw7eyfkf0MiqlWvsicndYuDtilfz/WdKw5WlubpdM7LMJsbpdGxmNGxmNGygImNAzKiLGDZbpdJsjbLxTkfMk0cgHk0sSTviXRM6RFojScgbZeJzIXRx0c0t8mjkN8mjke6F2e6DY3Ro2bN7J+R/SNNbVqoeyJ53od3hpxUv5ztRwvPlsF5rTGy3Ro2N0GyLSmzBkXZ7oC3SgzISRM1EMokyoiZURDyaTaYaRYlIGFG0e4SLqGN0E1EszDAyzcOcxojn3ypuQGPvjRs+aZOJyk+cY4rzSF0nFeYa/of/PKTgsZHIrHsCeR73R0NuKx+c9GOvh5M1tW0zC6dODlzS5snFeY5scTkObHE5AXRxXmOfHBOaPPjicz9YjgncP1iXgdxFtQJeEp3IQ9aEvBjusauZdJylk5snFvkfPk4rzHPjicxz5OBzI2S6OSJaVmZLMukRxKg2wAr8Y2miPY/IySse2nXSeWGwce+fPfWZdIfYH5z24f4Xzs8/nlm3zrpw5DmRo5SNxjS7LfGkmSZjLEJylHB98bTyCDL4RHrL4TyWD75dp5G2NpotkrPF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data:image/jpeg;base64,/9j/4AAQSkZJRgABAQAAAQABAAD/2wCEAAkGBxQQDxAPEBIQEA8QEBUPDxQQEhQQFRAQGBQWFhcWFBQYHCggGBonHRQUITEhJSkrLy4uGB8zODMsNygtLisBCgoKDg0OGhAQGiwcHR0sLCwsLCwsLCwsLCw3LCwsLCwsLCwsLCwsLCwsLCwsLCwsLCwsLCwsLCwsLCwsLCwsLP/AABEIAMgAyAMBEQACEQEDEQH/xAAbAAACAgMBAAAAAAAAAAAAAAAAAQIGAwQFB//EAEEQAAICAQIEAgcFBgMHBQAAAAECAAMRBBIFEyExBkEHFCJRYXGRI1JygbEVMjNCocFic9EWJCU0gpLwJnSisuH/xAAZAQEBAQEBAQAAAAAAAAAAAAAAAQIDBAX/xAAyEQEAAgIBBAECBAUDBQEAAAAAAQIDERIEEyExQQVRFCJhcTKBscHwM5GhIyQ00fEV/9oADAMBAAIRAxEAPwD0LE9jyjEAgEAgEAxAUAgEAxAWIAYEYSRBAhRKyUoIBAWIARCIlYBtlQ4GzMOggLEAxAWIDAgOQGJQsQHiAYgLEA2wEVgLECJEBYhBiXZoYjZoRs0JUEBEQFCFCabMw6CAQCAQCAQCA4BAIBAUAgGICxKFtgLEA2wFtgG2XaaIiNmiIhJLEojiEbMw2IDgEAgEAgEAgEAgEAgKAQCAQFAJQYgKAQImEGJURlRkzMtjMB5gMGRRAMwCA4BAIBAIQo2oxG4NGEPuP0jcGpPlN91voY5QvGQNO57I3/aZOUHGUhpH+430Mc6/c4ymuhs+436Sc6/deFkxw6z7v9R/rHcg4SwaihqyA4xnJHyHf9ZYmJ9MzEx7YFYEAggg9QQc5mkEBESsliVGTEy2IBiFdbS8JDIrFiCRnpOM5J26RSJhm/Yy/eb+kz3Ja7cJDg6e9vqP9I7knCEhwmv/ABfWTuWOEJDhdY8j9TJzleMJDh1f3f6xzk4wkNBX9wScpOMJDRp9xfpG5XUGNMn3V+gjcmoSFI9y/SNyqQQe4SeQ8QDEAxAIBAcCjekq3YNMWbZWTZvJO0YAUjM7YZcsqPB3DaellOVKAjy6Tu5NuQKXaaGI2icy0MQHCwsug/hJ+ETzW9vRX02JlRAIGrq+IVU/xbaqs9uY6pn5ZMkzEe2q0tb+GNnfrq66zc9laVABi7MFQA9juJxjtLMxHkrS024xG5+zFouL03I1tN1VlSdHdHUqpxnq2cCSLRPmGr4r0njaJiXJbx5w8Nt9bpznGRuK/wDcBj+sx3afd3/A9RrfCXR4lx6jT0DU2WLyCQA6+2CT2xt7zU3iI2448GTJfhWPJ6PjVV2mOrrYtQEazOCDtUEnoflLyiY2Xw3pk7dvblaDxzpr9PqdTXzDXpVVrcoVOGzjaD37GYrkiYmfs736HLS9aW1u3ry5B9Kul7irUke/l9PrmY79Xf8A/Ky/Mx/usnhrxLTxCtrKCfYba6uNrIcZGR7j751reLenj6jp74LRF/l2ppwEAgECjek2pT6mWXdtssIGM9do8p1w+3LL6LhTZoq/AJ6HFtGRRAIZTkaEAMLCy6D+En4RPLb29FfTYkUQCBW/G/hpeIaY19BcmXoY+T+4/A9jOeSnONPV0nUzgycvifbyOrXavV1afguCClpUhgdwA7K/wT2j9J5d2tEVffnHhxWt1P3j/NfutXpLq/Z/DdJodPkVuzc09jZsUE7vmzZ/Kdc0caxEPD9Onv57ZL+/htv4K0i8GNuwc/1X1jnZ9rfs3Yz7vLEvbiKbc/x2aeq1vxvWlO0eqduAaqtiStWtpFef5Q2CVHwz+s5ee3L6N6RHWVmPms7eg+Ej/wCnj/7a/wDR53p/pvk9XH/efzhSPB4/4Pxs+RrqH0Dn+84Y/wDTs+n1f/lYf3/9NPhXF9Vp+GWrTTUdJZa1d1rjey2MoGF9oBRt2jqD1z18ora0U8em8mHFkzxymeUR4iPt/s9B9EnDa6tG91dvNa9hzcDHLKDATHv6nr8Z3wRERt8n6plvbLFbRrX+bX2dnzRAIBAovpRsK16Uqpdua4AB2/ydyfIdJ1xe/Dnl9MfByfVqS2A3LGcZIz8CZ6HBuZhDEAgPMjRgyAJlFo0H8JPwieW3t6a+meZUQCAswPOOC+GNVXx23WvVjTM9pV96HIYDHsg5/pOEUnub+H18vVYrdJGOJ/N48ef1Wfxr4aXiOm5JbZYjcypvc2CMEeYIJE3kpzjTxdJ1M9Pk5e/iVHHhHi5oGibUUjS42/v59jPb9zcR8Mzl28nrfh9L8X0cW7kVnl/n6rZovA9NfDW4eSxFnt2WDoTb0wwHwwMCdIxRFeLwX669s8Zft6j9FXr9G+tWttMuvVdMxyUAfDfNc/3nPs29be6fqWGZi84/zR8rRpfBSU8Nu4fU5BvU8y1hklzjrtHuA7TrGPVeLw362188ZbR6+D4F4MTT6G7Q2Obq72ZmO3aVyqjp17jbmK44ivEzdbbJmjLEamD8HeEBww27NRZatoG5WVVAYZ9oY88HH0jHj4J1fWT1Gt1iJhaszo8YzAMwHAonpXcrRpmGBi4jJGe6GdsPuXLL6YOBtnS0H31j853cG6ZQxAnIFmRdnmAZgWnQH7Kv8Inlt7eqvpsTKsWr1C1VvY5wiKXY+5QMn9JJnTVazaYiPlT/AA56RqNbqV0y1W1M4JRrCuCQM4wDnM51yxadPf1H02+HHzmYnTN428ajhr0oaTbzVZ8hgu0KQP7y3ycGej6GeoiZ3rTh1+lPl2Kuq0dlCN/NuJIHmdpUZHymO9qfMPRP0rcf9O8S9HrtDqrKcqwDKR5gjIM7xL5E+J0o1vjO4caHDdlXJNgQsQ2/HLL9847j3Tj3Zi/F9KOir+F72/Ov76a/pI8Z6jQW0ppuSVepnbmKXO4NgYwwx0mcuWa+nT6f0WPPWZvv21vGvizWUcTGi0r1IrLVs3op9p8jqx8oyZLRbjVro+jwXwd3JEz7dHgy8X9YpOp1OjNG/wC1SsoWK4PQYrHnjzlrOTfmYcc09FwnhW2/+P6qxTx3iGr4lqNHXrOQqXXqhZV2qldjADoM5xMc72tqJ091sHT4cFclqctxH/MNvwp4j1i8WGguvGsrLFHZQrKMLu3Kw8vKWl7RfU+XPqumwT03drXjP2cSzit1vENVRdxG3SULqLwrMx2jbawVQB8P0nOLTNpiZemMOOuCtq44tOo/osvAtOnL1zVcTfXWDR2ZT2wE6ZDAnz6YnWvzq23jzzMTTliikbhvehi2yzR32WO751OENjM5wK0zgse2Sf6y4Jmauf1ata5YrWNePj95egzu+U8/9Min1KgglcagdR+FvfOuL25ZZ8MXhv8A5PT9Sfsh1PUnv3nocNujKHAmJldMcIYgGIVauGH7Gv8AAJ5be3qr6bMyqi+lvjHI0IpU+3qn2ADvyx1c/L90f9U45rarp9L6Xi55eU+q/wBXl+s1lNH7Ot0b7tRRXu1HslftQ4Yd++QzD8p55mI1p9ulL37lckeJnx+yxemPVredBchylulsdfkShx85vPO4iXk+k0mnOs+4mP7t70w8Qpso0laWI9yszEKQxVNgHXHbrj6TWaYmIcvpOO9b2mY1D0PwvWyaHSq4IYUV5B7j2R0M70/hh8jqJictpj1uXk/iPh/rPiF9NvNfNtCh17r9jnI+mPznlvG8un3sGTt9FF9b1H93M9IPhz9nvVXznv5lLOS/Tbg4wOszlpxdug6j8REzqI1Lq+kwVnjYFxZaSlAtK/vBOu4joeuJrLrn5cPp3L8L+T3udf8ADo+GxwanWUPprNU+p5oSreDgs/s9fZHTrNU7cT4ceo/G2xWi8RFdeXC4PwWvXca1elu3bGu1beycEMtrYP1I6TNa8rzE/q9ObPbB0tL1+1f6Oh6P9V+zeJ2aLUpWC7cnmbfaV8+xhvuvkdPlGL8ttS5ddT8RgjLT99f1/wBnIW6unimss1WlfVVesan7MKTkm1sN7j/+zMeLzuN+3omLW6ekUvFZ1Xz/ACXXwzx7TM2oTTcLfSk6a12bYE5gVc7MgdSZ2pau/EafN6nBliKzfLFvMeN7/m7HoqI9RdF09mmVL2VVtYuz5VG3ZKr78dvKaw/wuH1LfdiZtFtx8f8A2VznZ89QPTKQNBUT0A1C9zjuGnXFPlzyxuGDwyc6LTEHINQ6jsepnoefWnSJlADAmDJpdjEgMQGBIqzcK/gVf5a/pPLb29MemyZFVLxR4KXiGpqutudUqAVa1UEEbtzAk+/AH5TnfHyncvd03WzgpNax7+WzxnwVpdTSaRVXRlg26lFRhjyziJx1mPTOHrs2O3KZm37y5+o9HWntq09NtuoZdMrJWQyg7WIOD7PlJOGJjW3Sv1LJW1rViPzMnCvRvodPYtorstZTuUXPuUH37QAD+eYjDWEyfU+ovExvX7R/dcCJ1eBxT4X0p1fr3KJ1QO4PzLO+3bnZu29unaZmld8vl3/FZYx9rf5ft4ZeK+HtNq2V9TQlzINqlwTgd8SzSJ9wmPqMuKNUtMbS13h7S32G2/TUXWEBS1laucDsMkSTSs+Zgp1GWkaraYj9JSo8P6WtgyabToynKlakBB+BAjhX7Fuoy2jU2mf5tqrQ1Ixda61ckksqgEk9T1+Muo9sTktMamfDIdOhOSik+8qM/WNM8p9bMVKP5V69+gjRuUsSocAgUH0zj/hq/DUJ/edMXtzyemn4V/5HTf5Q/Uz0vO6hlQZgTDQFuk0phpCEg8aXaz8L/gVf5a/pPJPt6o9NqRRmAswDMAzAMwMepuCI9jZ2opdse4DJx9IFX8O+kLR6/UDTad2awo1nUDG1cZ7H4wLZmAZgGYDgImBXOGeOdDqba6aL99lpIrHLsXJAJ/mUY6A94FjzAibB7x9RAonpjuB4YdpUkX1nGQemT5TeP2xf00/Cw/3HS/5Q7fnPVDzS6mJULEIcCMKMwGDIrV1Pj23S1hW4brHWtQu9GrcNjpkbST9Z57Y5d4yQ5LemVc49StB3bcNYAfnjHaZ7crGTbz3hPijiFOtr1TNdZpPWHcVvYMFMkBSe/TcPpJFJlqbREPRB6WW5nL9WUYK5y7Hoc9unXtN9tjufZk1vpJvVaWrppbmKWOS3TDEdPf2k4QvOWPUekbVBcivTj/d0t6hj9ow6r38jLFISbyND4+1doc503sbSdtb/ALucN+83WXhBFpYNP4/1F1z0Hohrt9ooijoGx744Qc5U7gXDvUdUNRw9XN6K1ag/ab9ygk4PTzk4RteUrh/tVrTVXzb7qbjqVQhNPU32YXqGBUbQSD179JNQvl0eF+ILnepjqLrKn5r9a8MF3KUU7UGSo3DPwmtRpnc7co+INXXqHRr9TYqnUdlXaVVVK+QOR18/nJqF2Q47qHppZr78ut1pyGTIVRgZRx0B8/jGoPLW/aOpsq09osuA3Wh8XsQxHQfvMT5GPCRvUKZX4ZTSW13JZaGG0rhwrZfAySvUDqZmK+WplY+KWPywyvcCgqV/tXfcGrLE9/es0m3K0vDL7bGCc6xuXuOWbAUE9SxOBNM/Lv8ABvAQtVL9Tc7LYistaZGARn2mPz8p0iGJXnS6Zaq1rrG1EG1RknA+ZlZlMyoJQoQ5Nqg7hcZIXPQZIGY2aSjYw6nWpUM2MVH4Hb/6gzMzHy1EK1xXimg1F1W+xHVarQQtbswclCp27cnsfKc5yVn06RS0NG19I+Ew1dSI4Brqsw1pIIYV4LDzyCB8JnnG2orOnLbQ0Fual9yt0yraZiPZJ7MPfLzTglqK67EqBsuU1oVOyjO8li3dmHkZOcHBg1QOCKjao5KVqWFeQ69Cxy/nEWhZr5bHDNY1e/mgMHwN22tCOv8AgJyfgcSTkiFiknoF09bWXIb3vwyJWQgXa4IZicnGMyd04abvDuJ3UVPXTpgWdhYbSzFwcADAVSMDHvkm+1iuktf4i1FwRG21FCWLVWsr2Eqy4sAXGOoIxJGSF4/Zmr4ounFDLXaxRLVLWv0a12DMFOOoHTpL3E4NJuMB7N2Kyz83obHr3bxg9FOOkRc4tnTcVIRKq0rOytwn2lth27cMST/eOS6aWotexK6yQRvYpt3Hedo6dD1HnLEymohtvwjUXYb1erOFXdsIYquMA5t+EatJ4a/Fbzphs1C1IXwNoCtnC7R7AYtkdeuZmbzC8YkqvFmoH2VIrs3jaQKwGbIwB5/SSMkzOoOEQuPBr3rqRL3rXYgXaKbEKgDGN56GemsT8uMukuqrPZ0P/UJtmYZQAeuenvjbOlc4V4j9c1Zr0yk6WpW51zqybnB2hKwe/XOTJFpmWprqFhKzW2GPMI5HijhbaqjbU2y6thbS3uYAjHuOQSOoPeS0eGqzqWXw/TfXQq6qwW25JJCLWFXyXAkrFojytprM+HSyfgJU8OJxnwxVqXN24137dgcAfu+7Hn85yviiW65NKdruGLptR6vdqK62KKyWWE1CzP3e4OCMdevacuzr527RfbtJoNbQOlen1C9xmqp8j5qFb9ZYraPhOVZ+WfS+JkrYLqtGlR6dUCj/AOLKD9JJvr3Bx/VtcK8Q6Zt1ZCV2u52bkO0gnphtu38pqMkE0loVeJKbNQa9Lo9K7s+Kt7BBkeZx3MxN9z4Xjp1CmvrVjWvDtICRuFNOWOT5naM95eNjlDT4zRr60e2zVtbUgJdahsJUd/YHf6xbFbW9p3I9Khr9Xz7uai7KiQSufaYYAPX8v6zjxn267WThtdesJD76xuJCswyScdFB+E6RG2ZYE8PcxrVry2wuBuQqC4JCguRjPvmu3+rMZB/skV/iclHIG/HVVB7gt0z/AHicep9kW3HpHw14kr0N11Sqj1rkDaBscr5qxHTPvmOWvDWkW4tr9ZUOSttSsdrNSAM9T0346dx1GO0sReUnjHtucM8GrX7WoSy5z322rg/NidzfWdq4Pu5Tl+yzaflVY2aU1kDAKVJkD5qczrFIj4Ym0y5HGatTqtTVVnZocix9odbH2nJVz/L1x2zmZmJ2sTEQs7qG7hT8wDNs7QSlF6qqqf8ACNv6QDT6dKy5RVUucuR3Y/Exo2ywywGaQCEgZhRmFSkGnruFU3sjW1o7IcruAOfmCOsk12vLTc/PMaNsd2mrfG+ut8dt6K2PqJJiJ9wRaXE8U8Kp9XsuFIL1qWwh5e4ZGe2ASB1AmbY6/Zut5V7gHA9LrlazT22hqyAwNZUoT17kA+XlOcYqz6luckx7hv8A7H16I9XPVquhTN7ucg/y7h0+XaZ7Vmu5WWWnimuRcW0rcv7pbYUJHbuuQfpN8rx8M8az8uZxuxHsUVoFSleWNoxu+Mw3t1OG8T01GUtIDK6shIXOwk9j3x2B+cvLSTG2vrfGdr2GnRacO2Th2JbOT0Kov9yJO5M+IgisR5lgq8P667e+rtJ5uAyjlnAGcDaMKB195l7Vre07lY9Olw7w3pqVHMqsscHOXQkfLapIxOtcNa+/LnbJaXbq1dYAVcKOwG1kH0IE66iHLzLjaziF9msr0tKNVUpWy647TzK++1ADnrjBPlmZmZ23qNLERN7YSEgkDCjMIIBuhNliTaltl2aIwEWjRsubLpNkbI0bI2yxVJsiL44nJI6gef8ArHE5oaatEXai7VyTgZxmY46a57ZOaJYhOTILe5HuzEwsS87pX2AZ53pW3geiqbTgvVW5fIcsoYsB0AJM6VpDla07dDTaKqrPKqrrz3KKFJ+ZmorEMzaZZiZplEmEAhU1X/zEKliTYRlREtLoR5kaTkfMl0mz3yaGTMw2RlgIiURKxtNAoI2aRNQl2mi5AjlJxgcgRyk4wa6YZibSRSGY/CZa0w2JumonTMxtkFYCn8J/QzMy1EPP9On2YnF3W/gI/wB2T5n9Z1q429t2aZOAwIEoDzCiQQJlRAzSFiE0W2E0liFZphoSKUocBQCUEAgOQKACUDdj+E/oZkUbTL7A+U5uq08C/wCXX5n9Z0r6c7e28ZpkQJQCFImELMBQCVJEsAzCFmBLMyozCjMAzAMwDMBgwDMAzCjMIYMKG/dPyP6GTQpNI9gfKc3ZaOCD7Bfmf1m6udvbcM0yIQQCAoBmUOQKVCJlQZgRgTzJpSJjQW6NB7o0bPdGjYzIbG+XRst8aNjdGjY3Ro2YMGw7eyfkf0MiqlWvsicndYuDtilfz/WdKw5WlubpdM7LMJsbpdGxmNGxmNGygImNAzKiLGDZbpdJsjbLxTkfMk0cgHk0sSTviXRM6RFojScgbZeJzIXRx0c0t8mjkN8mjke6F2e6DY3Ro2bN7J+R/SNNbVqoeyJ53od3hpxUv5ztRwvPlsF5rTGy3Ro2N0GyLSmzBkXZ7oC3SgzISRM1EMokyoiZURDyaTaYaRYlIGFG0e4SLqGN0E1EszDAyzcOcxojn3ypuQGPvjRs+aZOJyk+cY4rzSF0nFeYa/of/PKTgsZHIrHsCeR73R0NuKx+c9GOvh5M1tW0zC6dODlzS5snFeY5scTkObHE5AXRxXmOfHBOaPPjicz9YjgncP1iXgdxFtQJeEp3IQ9aEvBjusauZdJylk5snFvkfPk4rzHPjicxz5OBzI2S6OSJaVmZLMukRxKg2wAr8Y2miPY/IySse2nXSeWGwce+fPfWZdIfYH5z24f4Xzs8/nlm3zrpw5DmRo5SNxjS7LfGkmSZjLEJylHB98bTyCDL4RHrL4TyWD75dp5G2NpotkrPF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AutoShape 6" descr="data:image/jpeg;base64,/9j/4AAQSkZJRgABAQAAAQABAAD/2wCEAAkGBxAQDw8UDxAPDxASEBAOExQQEBAQEBAOFBEWFhQRGBYZHCgiGBolGxUXJTEhJSkrMC4uFx8zODMsNygtLysBCgoKDg0OGxAQGzMkHyQ1LDUsLDQ0LDI0LDQsNDQsLCwsLCwyLCwsLSwvMCwsLCwsLCwsLCwsLCwsLCwsLCwsLP/AABEIAMIBAwMBEQACEQEDEQH/xAAbAAEAAQUBAAAAAAAAAAAAAAAABQECBAYHA//EAEwQAAIBAgIFBwcHCQQLAAAAAAABAgMRBBIFBiExURMicYGRobEyQVJhcpLBBzNCYoKishQjJCU0Q1NzwhVjs/BEZIOTo8PR0uHi8f/EABoBAQADAQEBAAAAAAAAAAAAAAACAwUEAQb/xAA1EQEAAgECAgYIBgMAAwAAAAAAAQIDBBEhMRITQVFx8AUiMmGBkaGxFCQzwdHhI1LxQmJy/9oADAMBAAIRAxEAPwDuIAAAAAAAAAAAAAAAAAAAAAAAAAAAAADCxmlsPRdqtanB8HJZuzeTrjvblCFslK85ZVGrGcVKElKMkmnF3TT3NMjMTE7SlExMbwvPHoAAAAAAAAAAAAAAAAAAAAAAAAAAAAAA8MVjKVJXq1IU19eUY37SVazblCNrRXnKDxuumEp3yudZ/UjZdsrd1y+ulyTz4KLarHHLiiamt2Lrfs2GUV6TUqnfsiu8s6jFT27Iddlv7FfP0Y1TBaQxHz+IcIvfFS2e7C0X2jrsNPZq86nNf2rMTSmgIUKEpqUpSTjwUbOST2dfEli1Nr3iJ5IZdNWlJmObbtRqmbA016MqkfvtruZRqo2yS6NLO+OE+c7oAAAAAAAAAAAAAAAAAAAAAAAAABbUqRim5NRS3ttJLrPYjfkTOyGxmtWDpfvVUfCknO/2lze8urpsluxRbU469qHq661KmzC4WUvrTvK3TGO73i38NWvt28+fcq/E2t7FfPn3sWpLSmI8uqqEX5otQa9y77WOngpyjfz57DoZ78528+e1bR1Vhe9arOpJ77c2/S3d955bV25VjZKukrztO6Uw2iKFPyaUL8Ws0u17TntkvbnK+uOleUM2xBNWwEbrBC+GreqObsd/gW4J2yQqzxvjl6fJ1UvhqsfRrN9ThH/oy7WR68eCnRz6kx721nI6wAAAAAAAAAAAAAAAAAAAAACNxunsLRvylendfRi88uyN2i2uG9uUKrZqV5yhMRrxBu2HoVa0vXzV02V34F0aXbje0QpnVb8KVmWJU0jpWv5Khhov1JO3Xmfch+Xp7/PwPzF/d5+LwWrcqjvicRUqvpbt1yv4ITqtuFKxBGl343tMpDDaCw9PdTjJ8Z899+4ptmyW5yurhx15QkYxS3Ky9RUtVAAAAADG0jDNRqrjTmu2LJUna0SjeN6zCO+Tap+0x/lSX30/gdmtjlPi49FPOPBu5wu4AAAAAAAAAAAAAAAAAMXGaRoUfnatOn6pSSb6FvZOtLW5Qja9a85QWK12w0XalGrXl5sscqfvbe4ujS352nZROqpyrG7Cqad0jW+ZoQw8X557ZL3v+0l0MFOc7+fPaj089uUbefPYx56GxNf9qxc5J74xvl7Ni+6PxFa+xXz595+Htb27efPuZOG1dw0PoZ39d5u7d3FVtRkt2ra6fHXsSdOlGKtGKiuCSSKea5eBUAAAAAAACgFtRXTA1z5PZZcVVhxpS7YzivizR1fGkSztJwvMOhGc0QAAAAAAAAAAAAPOvXhTV6k4wjxnJRXaz2ImeTyZiOMoTG64YOnsU5VZcKUb/edk+0vrpsk8+Ci2pxxy4o6prPi6v7NhMq9Ks3u425viyXVYq+1bfwR63Lb2a7eLHnhcfX+fxbhH0aV1s4bMvfcddir7NfmdTlt7Vvkuw2rWHjtkpVHvvOXn6FbvI21OSe3ZKumxx2bpShhoU1aEIwX1YpeBRMzPNfERHCHqePVQAAAAAAAAAAAAoBSQGr6sSyaUcfSlXh1WlJfhNHLxwRPgzsXq55jxdGM5ogAAAAAAAADB0rpejhlF1pZczajFJylJrfZLpXaiymO1+SF8lac0XU1gqzX5jDpJ7pYioodeWCk+9HvRpHOfl/eyPSvPKPn/AFuwq0sdV8rFQorhQpW+9J3XaTjJiryrv4yhOPLbnbbwhjR1dpN5q06teXGpN/Db3idTflXgRpqc7cfFJYbA0qfzdOEfWoq/bvKbXtbnK6ta15QyLEUlQAACoAAAAAAAAAAAAAKAGBqVGXJ6Wg+NeC/3kUv6jRr62n+H2Z1uGo+P3dKM5ogAAAAAAAADVNZ6cJ14tpylTgoq65sXJ5m/W7Ze8nF5ivRhCaRNulKPrYtUoOUvNuW678yJYcU5bxWHmXLGOk2l76J0nGvfLdWtdPzNxUl07Gn1kcmOaW6MpUtFo3hKIgkuAAVAAAAFQAAAAAAAAAAAAoAYGnacfJ4+nLhKjU92f/qaOn44ZjxZ2o4ZonwdOM5ogAAAAAAAADW9JyU61VLfCUYPp5OMvCR7MbRE97yJ3mY7mjacxvK16dKF2pVFTVnvV+fPoSvt9XrNbDSNPhm9uc+Yj+f6Zt7fiM3Rj2Y8y2bQWHhCmnBqWa83JbpSbu323MeL9P1onfdp7bcEsmei4ABW4C4C4FQAFQAAAAAAAAAABQAwNP1zh+dpvjTa7H/5NDRT6swz9bHGJdIw1TPCEvSjGXarnBMbTs74neN3qePQAAAAAAADT8NUz4jHP/WMvuwUf6S7LG1a+CnFO9reP7POloSjGs6yglUay322Svd2W5dRG2W9qxW07xCdcdazMxHN5YiccNVTuuTqtuUfpQqW+civRfn9e3zmbly00195n1bc49/fEe/t9/FbzhnYbG05+TLbwaafeTwa7Bmno0tx7uX3RZVzrFbgLgLgVAJgXICoAAAAAAAAAAAoAA1fXSGyi/XOPak/gdujnjMOLWRwiW6au1M2Dwz/ALmmuuMUn4HNmjbJPi6cM7448EiVrAAAAAAAADSdXnm/KZ+niqsup2fxOnU8JrHdEObTcrT3zKXsczpc/wBL4mUsRVcr3VSUF6oxbSXcfK6u1r5rTbvmPkmy8Djk1vs0cFqTE7wjs27DVM0ISf0oxl2q59pgvN8VbW5zET84eL7loXArcCqYFQLkBUCoAAAAAAAAABQABr+uML0YvhUXfFo6tJPr/By6uPU+LYNSambA0fqupHsqSt3WIamNskp6ad8cJ0oXgAAAAAAPPEVMsJy9GMpdiuexG87PJnaN2m6qQthYP0nOX3mvgX6qf8sqNLH+KEwc7oaTrxh4QqQlTu6tTyo/RSWzlHw+Nu3D9JYsdbxaJ4zzj91uPbtYGgNDTxDeeqqayvyFeTfmtfZs3/5uuXSYMefJ0LTt+721q9kNu0NjZSUqVZKOIo2jNLZGcbc2rD6rXZuPoMV996W5x9Y71cx2pC5cipcCqYFyYFyYFyAuQFQAAAAAAAAFAAACH1phfCz9Tg/vIv007ZIUamN8csz5PKl8LNejWkupwi/G5PWR68eCGjn1Pi2k5XUAAAAAAAj9YamXCYl/3NRdbi0vEswxvePFXmnak+CD0DC2Gofy1L3tvxPc075LeJhjbHXwZ5UsaRrZNSxMkt8YQg+nbLwkj5z0laJ1E7dkR/P7pxyQuAx0qL51R03eWVxhmduDu1xI6PT2y3m1LdGY7fFK23NI0tKVq1SnKk1WrRbhHZGk3GW+Ld7SXqd/UdeWueuStet3v2cIjh+/h8Uq45mk2jk2jRGNdaipSSjLNKEkne0ou23g/UaOky2yY978+O//ADsVWjaWZc6UVUwLkwL0wL0BcgKgVAAUAAAFwFwKOaA8KmOpR8qpTXTOKJRS08oRm9Y5yxqmm8Mv30H0PN4E4wZJ7EJz447UZpfTmHqUakIylJyi0ubJK/m3l2LT5K3iZhTl1GO1JiJZ3ybTeXErzKVN9bUk/BEtZzhHR8pbmcTtAAAAAAAQWu1XLgK/r5OPbUjfuuX6aN8sKNTO2KXjgqeWnTXowhHsikU2neZldEbRs9ZOyb4Js8l65vhsZylao57ZOWZ/a29l79h8bmta/rzzlZaOESnMJq3hcQ5Tr03UlGWWKzzjFRyxe6LV9rZtehdpw2nt3+0R/KG7Eq6PpxjiHRgqcKc4Sio3sslWC78sn1mbnidRqM145Ujh48v5buKepw469tp/v+Gz0EsqaSWZKbsks0mltfFn0mC0Wx1vHbET84YuWvRvavdMrrlytVMC5MD0TAvUgLZ4mEfKnGPTJI9iJnk8mYjm8J6Xw8d9an1ST8CcYrz2ShOWkdsMeesWGX7xvohN/AnGmyT2ITqccdrHqa1UFujUl9mK8WTjSZPchOrxx3saprfH6NJ/aml8GTjRW7ZQnW17IWrWLEz+bw7fRGpPwR7+FpHOzz8VeeVVyxWk5+Th5x/2Mo/jHVYI52+p1ueeVfouWA0vP6Mor2qEfB3Pfy0eZefmZ8wvWrGkp+VWjHpr1PCKHXYI5V+kHU5552+sr46iVpfOYiHVGc/Fofi6xyqfhLTzsyKWoEPpYiT9mmo+LZGdbPZCUaKO2WXT1Fwq3zry6ZQS7okJ1l+6E40dO+WXT1PwK30pS9qrU+DRGdVk70o0uPuS2CwVOjDJShGnG97RW98XxfrKbWm07zK6tYrG0QyCKQAAAAAADWdfpfo1KH8TEU4dVpPxSOnTcLTPdEubU8axHfMMhM5nS88RUSjK7SWV73bzHk8pHJaErYyPrpO/rakmvifJc8TomP8AG2nE1pxUZQxE6OzyY3/OSW5eS++287fROSaYc0/68fv/AApx7TetO+XnicdGnRq089nKm01ybk28uznZlbsZd6J0V7aHJm/26X0j+d3fr9XSuqpi7tvr5hmLT8Y2gqc5yjGK2W4JrxNj0Xp5yaPHbfs+3D9mbr9TFNTeu3b9+K9aUxUvm8HWf2KsvCJofhqRzv8Ab+XH+JvPKn3/AIekY6Un5OFy9KUfxSR51Wnjnbz8jrNRPKvn5vSOidLS35KfTKl8Lnv5aPf8/wCnu2pnuj5f2hNOyxeFqqnWqycnBVPzdSWXK3JJblt5rOjFTFeN61c+W+Wk9G1kYsROb50pPpk5F3QrHKFHTtPOW/0tQaK8qtVfsqEfFM4J1tuyHfGir2yy6WpODW/lZ+1Ut+FIhOryJxpMbKpaqYGO6gn7U6kvGRGdRkntSjT447GVT0JhI7sNQ6eSg32tEJy3ntlOMVI/8YZlKhCPkwjH2YpeBCZmeacREcnoePQAAAAAAAAAAAAAAAAAh9ZNCvFwpqNTkpU58onlzK9rcVZ+suw5ehM7xvuqzYunEbTtsiVqZN/OY2tLoi14zZb+JrHKkKfw1p53li6Y1Sw2Hw9arKpWlKEG43cEnN7I35t97XnObV669cF54Rwn68EqaSkW33lpOj5UY1XKpKKlbKr32Rvx83/w+Kv0ujtDvtFpjaEtisUpVadOKpyi4xq5ndySUnZwa2WvGz6Vbzka5Oq0uTvttHwjj/Dp9H4elmi0xydGweiKMaUYypU87ppSlkjmcnGzd7XPrtNjnFp64t+Uf9cme0XzWybc5/4xNSZ3wNJPfG8X03u/E5PRU/l+j3TaPru6NfH+XfviPsnTScYAA5l8oe3HL+RTX3pmpo/0/iy9Z+p8EDQgXzKiIdrMRtgAAAAAAAAAAAAAAAAAAAAAAAAA1D5SMW1Qp04rM5yzySlCLyQ9pq/OlHZv2Gfr63yRGKnOePwj+5hbSvqzafdHn5OeaL0FVxNSWbPQhfypQzS3eaCfO7Tjx+j8vCLcIWdbWIbFq7oDksZGnykqq5l81J0rLy5RytvZZLtOLNp4/G48ETvxiZ+HH7NDBbo6e+X4R9nUD6ljIDVHZHFQ9DF111Z2l4GZ6O4Wy17rT+zt1fGuO3/qnzTcQAA5hr+/05/yqa8TU0n6bL1f6iIwy2rpXiXWU1dmMVtAAAAAAAAAAAAAAAAAAAAAAAAAA0XSFJYzTVCLSlDDy5XjbkVe/Tys4rqMaLTm187cqx5+rStXq9JHfZvRss1z3CaVf9o0ZrncvWr81WzThyU8kY32XsoPa1si+g+a9H3670hfL2cdm1q69Xpa08G7PGVPNhq3XKgv+YfSsVE6uzaxekIyi4N1ITytptZoKW9bPpGZpvV1mav/AMz93bm46fHPi2I03EAAOW6+P9PqeqFJfduaul/Shlar9VG4Nc6PtLxLLK683ZDGbIAAAAAAAAAAAAAAAAAAAAAAAAeWKrqnTnOW6EZTfQlchkvFKzaeUJUrN7RWO1pmo+EnXeLq15ylDlVTpxVoZZWz1ZZopOV3NLa35Jwei72vh6Vu+f5deurFcnRhN6dwVGlhqs0pZsuWP5yo+fJ5Yu2bizo1ubqtPe/u+/BVpcfWZq1atiMNyX9k1rb8co9EakoUl3J9pjejcXV4sWTttM/X/m7Q1t+ne9e6I8/V0Y+jY6Aw/N0rWX8TDU59Lvl/oM32fSHjX7TDt56Twt+yfNJxAADlOvD/AFhW9SpL/hRZraX9KGTqv1ZYeB8uHtR8UTtyQpzh2IxmyAAAAAAAAAAAAAAAAAAAAAAAAGu696RjQwjzZmpySahZz5OPOla7S81us4PSN6xjilp26UxHn7fF16Os9ObxHsxu9NXMLWpYWiqcYRUo8taq2qqlUedqeVWzLNbY3uOnT4q4scUryhRmyTe82lg6216tqNOeTnSdS0HJt5VZJ39cl2GR6dyT1VcUc7T9mj6Lp69rz2PLX2iqOj6El/o1ehUv7Ce3tOzPjjFhxxH/AIzX+HNjv1mS89+/8txNFxoDHc3SmFf8ShUh7jb8ZmbqPV1mK3f0o+m7tw8dPkju2n6p80nEAAOTa5v9Y4nppf4MDX036Uee1kan9WfPYx9H+XT9uH4kSvyl5TnDsJjNgAAAAAAAAAAAAAAAAAAAAAAAANJ1vpvE4ujRs3ShKnCo7c2MZyU6l35uZGK6zG1eO+fV0rEerXnPvn+tmlgvXFp7TM8bcvh/e7b/AMspfxIe8jZZrWasliNJxs80KeVXW1cxZ2/eduo+dz/mPSdadlf24/fg2cX+LRTbtt+/D7cWbr9Q5TRuJj58sX9+N+65sa2s2wzt7vuzdNO2SPj9mbgNL0XRpOVWnGTpwk05JNPKro6Y5KZ5ovTWNpSxWj5U6kJtVZU3lknaM8t3s9kzvSHq3w37rRHz4OzSca5K+6fo2c0nEAAOSa3P9YYn2of4UDX0/wClDI1H6tnlo35yl/Mh+JEr8peU5w7AYzYAAAAAAAAAAAAAAAAAAAAAAAFJSSTb2Jbeochy/RdGpj9IV501NJZlUqTlKNOnCb5tOME7zk4rfs2edLyuDQ+tFsm+/Snfw7o8dubr1fqzFNuXDxbridB0KeFyQTXJvlszk88pxeaUpS37bdC3WsrHdMxEby5YiZnaEfqXTcp1qst72cOdOWeXwPn/AENWcubLqJ7eHz4z+zX9JTFMdMUeduEJrWKCng8VHY70KtulQbXgbepjfDaPdLLwztkr4wiNQMNBYLDVHJzlyEMPBysuSoUuYqaS3bYXfF9CJYrRakWh5evRtMSx9Z8AqHJ1aMlGl+UwqzprcqrUoqpHhfNtXQcPpXhg6f8ArMT8nVoOObo98TDbuVjxRpOJTlo8UBR4mHpLtA5JrPUTx+Jaaa5Tj9VI2MH6VWPnn/LZTRklytLavnKf40e5PZl5j9qHXFiYeaS7UYzZVVaPFAXcouIDMgK5kAuBUAAAAAAAAAAAAAACyUXxA83GXEDHxWFlUhOLm4qUXFuO+zVnYhkpF6zWe1KlujaLR2MHRmgVh4zVKpNKc+UlfK25ZVHhuskV6fT0wU6FOSebNbLbpWeuK0XUqQlF1pJSTi+atz3k82PrMc0323Rx36F4ttvsswWhXSjljUla+bclt/yinSaSmmx9XXxWanUWz36VmS9Gp7230pHUoIaKglZKy4JJLuAVNE05K0oqSunaSurrcyNqVvHRtG8Pa2ms7xO0vaOBiiTxd+SICv5JHggKPA03vhF/ZQ3NlVgaa+hD3UBesNHguwCqoLgBdySAZEBXKBXKAsAAq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9" name="Picture 7" descr="C:\Users\ddale\Pictures\ads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1" y="2505074"/>
            <a:ext cx="5638800" cy="3209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Brochures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Brochures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ddale\Pictures\BROCHURES(1)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1121" b="1112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Coupons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Placeholder 4" descr="Coupons-clip-art12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5032" r="15032"/>
          <a:stretch>
            <a:fillRect/>
          </a:stretch>
        </p:blipFill>
        <p:spPr>
          <a:xfrm>
            <a:off x="838200" y="1143003"/>
            <a:ext cx="4572000" cy="351453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gifts</a:t>
            </a:r>
            <a:endParaRPr lang="en-US" dirty="0"/>
          </a:p>
        </p:txBody>
      </p:sp>
      <p:pic>
        <p:nvPicPr>
          <p:cNvPr id="5" name="Picture Placeholder 4" descr="Cosmopolitan July 2013 Free Sunglasse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111" r="811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magazines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Contests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Placeholder 4" descr="AdventurelandContes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516" r="1351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Win!!!!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Attractive displays</a:t>
            </a:r>
            <a:endParaRPr lang="en-US" dirty="0"/>
          </a:p>
        </p:txBody>
      </p:sp>
      <p:pic>
        <p:nvPicPr>
          <p:cNvPr id="5" name="Picture Placeholder 4" descr="jewelry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846" r="284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Wow!!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Taste tests</a:t>
            </a:r>
            <a:endParaRPr lang="en-US" dirty="0"/>
          </a:p>
        </p:txBody>
      </p:sp>
      <p:pic>
        <p:nvPicPr>
          <p:cNvPr id="5" name="Picture Placeholder 4" descr="taste test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47" r="5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Yum!!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packaging</a:t>
            </a:r>
            <a:endParaRPr lang="en-US" dirty="0"/>
          </a:p>
        </p:txBody>
      </p:sp>
      <p:pic>
        <p:nvPicPr>
          <p:cNvPr id="5" name="Picture Placeholder 4" descr="imagesGGQQDQOV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985" b="98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Eye catching!!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placement</a:t>
            </a:r>
            <a:endParaRPr lang="en-US" dirty="0"/>
          </a:p>
        </p:txBody>
      </p:sp>
      <p:pic>
        <p:nvPicPr>
          <p:cNvPr id="5" name="Picture Placeholder 4" descr="candybar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0178" b="2017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Chocolate!!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Familiar faces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Placeholder 4" descr="beyoncepepsi_halftime_contest_featuree1356802586414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9821" r="1982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pepsi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paid message communicated by Canadian media with the intent to influence the choice, opinion, or </a:t>
            </a:r>
            <a:r>
              <a:rPr lang="en-US" dirty="0" err="1" smtClean="0"/>
              <a:t>behaviour</a:t>
            </a:r>
            <a:r>
              <a:rPr lang="en-US" dirty="0" smtClean="0"/>
              <a:t> of those addressed by the commercial messages</a:t>
            </a:r>
            <a:endParaRPr lang="en-US" dirty="0"/>
          </a:p>
        </p:txBody>
      </p:sp>
      <p:pic>
        <p:nvPicPr>
          <p:cNvPr id="26626" name="Picture 2" descr="C:\Users\ddale\Pictures\imagesSE45EH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267200"/>
            <a:ext cx="419100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Advertising influences thoughts</a:t>
            </a:r>
          </a:p>
          <a:p>
            <a:r>
              <a:rPr lang="en-US" dirty="0" smtClean="0"/>
              <a:t>It influences feelings</a:t>
            </a:r>
          </a:p>
          <a:p>
            <a:r>
              <a:rPr lang="en-US" dirty="0" smtClean="0"/>
              <a:t>-happiness</a:t>
            </a:r>
          </a:p>
          <a:p>
            <a:r>
              <a:rPr lang="en-US" dirty="0" smtClean="0"/>
              <a:t>- excitement</a:t>
            </a:r>
          </a:p>
          <a:p>
            <a:r>
              <a:rPr lang="en-US" dirty="0" smtClean="0"/>
              <a:t>-worry</a:t>
            </a:r>
          </a:p>
          <a:p>
            <a:r>
              <a:rPr lang="en-US" dirty="0" smtClean="0"/>
              <a:t>- guilt</a:t>
            </a:r>
          </a:p>
          <a:p>
            <a:r>
              <a:rPr lang="en-US" dirty="0" smtClean="0"/>
              <a:t>-stress, panic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	What advertising exists in school?</a:t>
            </a:r>
          </a:p>
          <a:p>
            <a:r>
              <a:rPr lang="en-US" dirty="0" smtClean="0"/>
              <a:t>2.	What advertising affected you as a child?</a:t>
            </a:r>
          </a:p>
          <a:p>
            <a:endParaRPr lang="en-US" dirty="0"/>
          </a:p>
        </p:txBody>
      </p:sp>
      <p:pic>
        <p:nvPicPr>
          <p:cNvPr id="27651" name="Picture 3" descr="C:\Users\ddale\Pictures\advertising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200400"/>
            <a:ext cx="49911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	why is it effective or not?</a:t>
            </a:r>
          </a:p>
          <a:p>
            <a:r>
              <a:rPr lang="en-US" dirty="0" smtClean="0"/>
              <a:t>2.	how would you promote this product to the class?</a:t>
            </a:r>
          </a:p>
          <a:p>
            <a:r>
              <a:rPr lang="en-US" dirty="0" smtClean="0"/>
              <a:t>3.	do ads influence your purchasing a product? Why or why not?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/>
          <a:lstStyle/>
          <a:p>
            <a:r>
              <a:rPr lang="en-US" dirty="0" smtClean="0"/>
              <a:t>Who is the target audience for tobacco companies?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are the marketing strategies?</a:t>
            </a:r>
            <a:endParaRPr lang="en-US" dirty="0"/>
          </a:p>
        </p:txBody>
      </p:sp>
      <p:pic>
        <p:nvPicPr>
          <p:cNvPr id="28674" name="Picture 2" descr="https://encrypted-tbn0.gstatic.com/images?q=tbn:ANd9GcSET07q6IoBR8jRmrqys69Hs84nDLPQnEM1owrVeURHhcqWiJ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514600"/>
            <a:ext cx="2895600" cy="3352800"/>
          </a:xfrm>
          <a:prstGeom prst="rect">
            <a:avLst/>
          </a:prstGeom>
          <a:noFill/>
        </p:spPr>
      </p:pic>
      <p:pic>
        <p:nvPicPr>
          <p:cNvPr id="28675" name="Picture 3" descr="C:\Users\ddale\Pictures\1990_capri_cigs_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514600"/>
            <a:ext cx="3011983" cy="3304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Marketing is all other related materials and actions used to sell a product:</a:t>
            </a:r>
          </a:p>
          <a:p>
            <a:r>
              <a:rPr lang="en-US" dirty="0" smtClean="0"/>
              <a:t>-brochure</a:t>
            </a:r>
          </a:p>
          <a:p>
            <a:r>
              <a:rPr lang="en-US" dirty="0" smtClean="0"/>
              <a:t>- coupons</a:t>
            </a:r>
          </a:p>
          <a:p>
            <a:r>
              <a:rPr lang="en-US" dirty="0" smtClean="0"/>
              <a:t>- free gifts</a:t>
            </a:r>
          </a:p>
          <a:p>
            <a:r>
              <a:rPr lang="en-US" dirty="0" smtClean="0"/>
              <a:t>- contests</a:t>
            </a:r>
          </a:p>
          <a:p>
            <a:r>
              <a:rPr lang="en-US" dirty="0" smtClean="0"/>
              <a:t>- attractive displays</a:t>
            </a:r>
          </a:p>
          <a:p>
            <a:r>
              <a:rPr lang="en-US" dirty="0" smtClean="0"/>
              <a:t>- taste tests</a:t>
            </a:r>
          </a:p>
          <a:p>
            <a:r>
              <a:rPr lang="en-US" dirty="0" smtClean="0"/>
              <a:t>-packaging</a:t>
            </a:r>
          </a:p>
          <a:p>
            <a:r>
              <a:rPr lang="en-US" dirty="0" smtClean="0"/>
              <a:t>-placement (bars at gas stations</a:t>
            </a:r>
          </a:p>
          <a:p>
            <a:r>
              <a:rPr lang="en-US" dirty="0" smtClean="0"/>
              <a:t>-familiar faces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153</TotalTime>
  <Words>143</Words>
  <Application>Microsoft Office PowerPoint</Application>
  <PresentationFormat>On-screen Show (4:3)</PresentationFormat>
  <Paragraphs>57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Solstice</vt:lpstr>
      <vt:lpstr>Advertising</vt:lpstr>
      <vt:lpstr>Slide 2</vt:lpstr>
      <vt:lpstr>Advertising</vt:lpstr>
      <vt:lpstr>Advertising</vt:lpstr>
      <vt:lpstr>Discuss:</vt:lpstr>
      <vt:lpstr>Ads </vt:lpstr>
      <vt:lpstr>Marketing</vt:lpstr>
      <vt:lpstr>Marketing</vt:lpstr>
      <vt:lpstr>Slide 9</vt:lpstr>
      <vt:lpstr>Brochures</vt:lpstr>
      <vt:lpstr>Coupons </vt:lpstr>
      <vt:lpstr>Free gifts</vt:lpstr>
      <vt:lpstr>Contests </vt:lpstr>
      <vt:lpstr>Attractive displays</vt:lpstr>
      <vt:lpstr>Taste tests</vt:lpstr>
      <vt:lpstr>packaging</vt:lpstr>
      <vt:lpstr>placement</vt:lpstr>
      <vt:lpstr>Familiar faces </vt:lpstr>
    </vt:vector>
  </TitlesOfParts>
  <Company>ESDNL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Advertising</dc:title>
  <dc:creator>ESDNL</dc:creator>
  <cp:lastModifiedBy>ESDNL</cp:lastModifiedBy>
  <cp:revision>9</cp:revision>
  <dcterms:created xsi:type="dcterms:W3CDTF">2014-05-27T14:29:00Z</dcterms:created>
  <dcterms:modified xsi:type="dcterms:W3CDTF">2014-05-29T11:23:27Z</dcterms:modified>
</cp:coreProperties>
</file>