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2" d="100"/>
          <a:sy n="72" d="100"/>
        </p:scale>
        <p:origin x="-110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407A2CCD-3339-AB43-B584-761E72EFBDF5}" type="datetimeFigureOut">
              <a:rPr lang="en-US" smtClean="0"/>
              <a:pPr/>
              <a:t>9/12/2014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2188EB-AE5D-0347-824A-53551681A0DD}" type="slidenum">
              <a:rPr lang="en-US" smtClean="0"/>
              <a:pPr/>
              <a:t>‹#›</a:t>
            </a:fld>
            <a:endParaRPr lang="en-US"/>
          </a:p>
        </p:txBody>
      </p:sp>
    </p:spTree>
    <p:extLst>
      <p:ext uri="{BB962C8B-B14F-4D97-AF65-F5344CB8AC3E}">
        <p14:creationId xmlns="" xmlns:p14="http://schemas.microsoft.com/office/powerpoint/2010/main" val="1835413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407A2CCD-3339-AB43-B584-761E72EFBDF5}" type="datetimeFigureOut">
              <a:rPr lang="en-US" smtClean="0"/>
              <a:pPr/>
              <a:t>9/12/2014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2188EB-AE5D-0347-824A-53551681A0DD}" type="slidenum">
              <a:rPr lang="en-US" smtClean="0"/>
              <a:pPr/>
              <a:t>‹#›</a:t>
            </a:fld>
            <a:endParaRPr lang="en-US"/>
          </a:p>
        </p:txBody>
      </p:sp>
    </p:spTree>
    <p:extLst>
      <p:ext uri="{BB962C8B-B14F-4D97-AF65-F5344CB8AC3E}">
        <p14:creationId xmlns="" xmlns:p14="http://schemas.microsoft.com/office/powerpoint/2010/main" val="1748562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407A2CCD-3339-AB43-B584-761E72EFBDF5}" type="datetimeFigureOut">
              <a:rPr lang="en-US" smtClean="0"/>
              <a:pPr/>
              <a:t>9/12/2014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2188EB-AE5D-0347-824A-53551681A0DD}" type="slidenum">
              <a:rPr lang="en-US" smtClean="0"/>
              <a:pPr/>
              <a:t>‹#›</a:t>
            </a:fld>
            <a:endParaRPr lang="en-US"/>
          </a:p>
        </p:txBody>
      </p:sp>
    </p:spTree>
    <p:extLst>
      <p:ext uri="{BB962C8B-B14F-4D97-AF65-F5344CB8AC3E}">
        <p14:creationId xmlns="" xmlns:p14="http://schemas.microsoft.com/office/powerpoint/2010/main" val="1357932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407A2CCD-3339-AB43-B584-761E72EFBDF5}" type="datetimeFigureOut">
              <a:rPr lang="en-US" smtClean="0"/>
              <a:pPr/>
              <a:t>9/12/2014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2188EB-AE5D-0347-824A-53551681A0DD}" type="slidenum">
              <a:rPr lang="en-US" smtClean="0"/>
              <a:pPr/>
              <a:t>‹#›</a:t>
            </a:fld>
            <a:endParaRPr lang="en-US"/>
          </a:p>
        </p:txBody>
      </p:sp>
    </p:spTree>
    <p:extLst>
      <p:ext uri="{BB962C8B-B14F-4D97-AF65-F5344CB8AC3E}">
        <p14:creationId xmlns="" xmlns:p14="http://schemas.microsoft.com/office/powerpoint/2010/main" val="1199076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407A2CCD-3339-AB43-B584-761E72EFBDF5}" type="datetimeFigureOut">
              <a:rPr lang="en-US" smtClean="0"/>
              <a:pPr/>
              <a:t>9/12/2014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2188EB-AE5D-0347-824A-53551681A0DD}" type="slidenum">
              <a:rPr lang="en-US" smtClean="0"/>
              <a:pPr/>
              <a:t>‹#›</a:t>
            </a:fld>
            <a:endParaRPr lang="en-US"/>
          </a:p>
        </p:txBody>
      </p:sp>
    </p:spTree>
    <p:extLst>
      <p:ext uri="{BB962C8B-B14F-4D97-AF65-F5344CB8AC3E}">
        <p14:creationId xmlns="" xmlns:p14="http://schemas.microsoft.com/office/powerpoint/2010/main" val="3418997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407A2CCD-3339-AB43-B584-761E72EFBDF5}" type="datetimeFigureOut">
              <a:rPr lang="en-US" smtClean="0"/>
              <a:pPr/>
              <a:t>9/12/2014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2188EB-AE5D-0347-824A-53551681A0DD}" type="slidenum">
              <a:rPr lang="en-US" smtClean="0"/>
              <a:pPr/>
              <a:t>‹#›</a:t>
            </a:fld>
            <a:endParaRPr lang="en-US"/>
          </a:p>
        </p:txBody>
      </p:sp>
    </p:spTree>
    <p:extLst>
      <p:ext uri="{BB962C8B-B14F-4D97-AF65-F5344CB8AC3E}">
        <p14:creationId xmlns="" xmlns:p14="http://schemas.microsoft.com/office/powerpoint/2010/main" val="4050660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407A2CCD-3339-AB43-B584-761E72EFBDF5}" type="datetimeFigureOut">
              <a:rPr lang="en-US" smtClean="0"/>
              <a:pPr/>
              <a:t>9/12/2014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2188EB-AE5D-0347-824A-53551681A0DD}" type="slidenum">
              <a:rPr lang="en-US" smtClean="0"/>
              <a:pPr/>
              <a:t>‹#›</a:t>
            </a:fld>
            <a:endParaRPr lang="en-US"/>
          </a:p>
        </p:txBody>
      </p:sp>
    </p:spTree>
    <p:extLst>
      <p:ext uri="{BB962C8B-B14F-4D97-AF65-F5344CB8AC3E}">
        <p14:creationId xmlns="" xmlns:p14="http://schemas.microsoft.com/office/powerpoint/2010/main" val="3013960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407A2CCD-3339-AB43-B584-761E72EFBDF5}" type="datetimeFigureOut">
              <a:rPr lang="en-US" smtClean="0"/>
              <a:pPr/>
              <a:t>9/12/2014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2188EB-AE5D-0347-824A-53551681A0DD}" type="slidenum">
              <a:rPr lang="en-US" smtClean="0"/>
              <a:pPr/>
              <a:t>‹#›</a:t>
            </a:fld>
            <a:endParaRPr lang="en-US"/>
          </a:p>
        </p:txBody>
      </p:sp>
    </p:spTree>
    <p:extLst>
      <p:ext uri="{BB962C8B-B14F-4D97-AF65-F5344CB8AC3E}">
        <p14:creationId xmlns="" xmlns:p14="http://schemas.microsoft.com/office/powerpoint/2010/main" val="1212222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7A2CCD-3339-AB43-B584-761E72EFBDF5}" type="datetimeFigureOut">
              <a:rPr lang="en-US" smtClean="0"/>
              <a:pPr/>
              <a:t>9/12/2014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2188EB-AE5D-0347-824A-53551681A0DD}" type="slidenum">
              <a:rPr lang="en-US" smtClean="0"/>
              <a:pPr/>
              <a:t>‹#›</a:t>
            </a:fld>
            <a:endParaRPr lang="en-US"/>
          </a:p>
        </p:txBody>
      </p:sp>
    </p:spTree>
    <p:extLst>
      <p:ext uri="{BB962C8B-B14F-4D97-AF65-F5344CB8AC3E}">
        <p14:creationId xmlns="" xmlns:p14="http://schemas.microsoft.com/office/powerpoint/2010/main" val="4091299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407A2CCD-3339-AB43-B584-761E72EFBDF5}" type="datetimeFigureOut">
              <a:rPr lang="en-US" smtClean="0"/>
              <a:pPr/>
              <a:t>9/12/2014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2188EB-AE5D-0347-824A-53551681A0DD}" type="slidenum">
              <a:rPr lang="en-US" smtClean="0"/>
              <a:pPr/>
              <a:t>‹#›</a:t>
            </a:fld>
            <a:endParaRPr lang="en-US"/>
          </a:p>
        </p:txBody>
      </p:sp>
    </p:spTree>
    <p:extLst>
      <p:ext uri="{BB962C8B-B14F-4D97-AF65-F5344CB8AC3E}">
        <p14:creationId xmlns="" xmlns:p14="http://schemas.microsoft.com/office/powerpoint/2010/main" val="1726687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407A2CCD-3339-AB43-B584-761E72EFBDF5}" type="datetimeFigureOut">
              <a:rPr lang="en-US" smtClean="0"/>
              <a:pPr/>
              <a:t>9/12/2014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2188EB-AE5D-0347-824A-53551681A0DD}" type="slidenum">
              <a:rPr lang="en-US" smtClean="0"/>
              <a:pPr/>
              <a:t>‹#›</a:t>
            </a:fld>
            <a:endParaRPr lang="en-US"/>
          </a:p>
        </p:txBody>
      </p:sp>
    </p:spTree>
    <p:extLst>
      <p:ext uri="{BB962C8B-B14F-4D97-AF65-F5344CB8AC3E}">
        <p14:creationId xmlns="" xmlns:p14="http://schemas.microsoft.com/office/powerpoint/2010/main" val="2066866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7A2CCD-3339-AB43-B584-761E72EFBDF5}" type="datetimeFigureOut">
              <a:rPr lang="en-US" smtClean="0"/>
              <a:pPr/>
              <a:t>9/12/2014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2188EB-AE5D-0347-824A-53551681A0DD}" type="slidenum">
              <a:rPr lang="en-US" smtClean="0"/>
              <a:pPr/>
              <a:t>‹#›</a:t>
            </a:fld>
            <a:endParaRPr lang="en-US"/>
          </a:p>
        </p:txBody>
      </p:sp>
    </p:spTree>
    <p:extLst>
      <p:ext uri="{BB962C8B-B14F-4D97-AF65-F5344CB8AC3E}">
        <p14:creationId xmlns="" xmlns:p14="http://schemas.microsoft.com/office/powerpoint/2010/main" val="6587013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CANADIAN GEOGRAPHY 1202</a:t>
            </a:r>
            <a:endParaRPr lang="en-US" b="1" dirty="0"/>
          </a:p>
        </p:txBody>
      </p:sp>
      <p:sp>
        <p:nvSpPr>
          <p:cNvPr id="3" name="Subtitle 2"/>
          <p:cNvSpPr>
            <a:spLocks noGrp="1"/>
          </p:cNvSpPr>
          <p:nvPr>
            <p:ph type="subTitle" idx="1"/>
          </p:nvPr>
        </p:nvSpPr>
        <p:spPr/>
        <p:txBody>
          <a:bodyPr/>
          <a:lstStyle/>
          <a:p>
            <a:r>
              <a:rPr lang="en-US" dirty="0" smtClean="0"/>
              <a:t>UNIT 1: </a:t>
            </a:r>
          </a:p>
          <a:p>
            <a:r>
              <a:rPr lang="en-US" dirty="0" smtClean="0"/>
              <a:t>NATURAL AND HUMAN SYSTEMS</a:t>
            </a:r>
            <a:endParaRPr lang="en-US" dirty="0"/>
          </a:p>
        </p:txBody>
      </p:sp>
    </p:spTree>
    <p:extLst>
      <p:ext uri="{BB962C8B-B14F-4D97-AF65-F5344CB8AC3E}">
        <p14:creationId xmlns="" xmlns:p14="http://schemas.microsoft.com/office/powerpoint/2010/main" val="11143465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
            <a:ext cx="9144000" cy="4547172"/>
          </a:xfrm>
        </p:spPr>
        <p:txBody>
          <a:bodyPr>
            <a:normAutofit fontScale="92500" lnSpcReduction="10000"/>
          </a:bodyPr>
          <a:lstStyle/>
          <a:p>
            <a:pPr marL="0" indent="0">
              <a:buNone/>
            </a:pPr>
            <a:r>
              <a:rPr lang="en-US" b="1" dirty="0" smtClean="0"/>
              <a:t>CRUSTAL PLATES: </a:t>
            </a:r>
            <a:r>
              <a:rPr lang="en-US" dirty="0" smtClean="0"/>
              <a:t>pieces of the lithosphere</a:t>
            </a:r>
          </a:p>
          <a:p>
            <a:pPr marL="0" indent="0">
              <a:buNone/>
            </a:pPr>
            <a:endParaRPr lang="en-US" dirty="0"/>
          </a:p>
          <a:p>
            <a:pPr marL="0" indent="0">
              <a:buNone/>
            </a:pPr>
            <a:r>
              <a:rPr lang="en-US" b="1" dirty="0" smtClean="0"/>
              <a:t>PLATE TECTONICS: </a:t>
            </a:r>
            <a:r>
              <a:rPr lang="en-US" dirty="0" smtClean="0"/>
              <a:t>slow movement of theses plates on the underlying mantle.</a:t>
            </a:r>
          </a:p>
          <a:p>
            <a:pPr marL="0" indent="0">
              <a:buNone/>
            </a:pPr>
            <a:r>
              <a:rPr lang="en-US" dirty="0" smtClean="0"/>
              <a:t>This movement causes mountain-building, volcanoes and earthquakes.</a:t>
            </a:r>
          </a:p>
          <a:p>
            <a:pPr marL="0" indent="0">
              <a:buNone/>
            </a:pPr>
            <a:endParaRPr lang="en-US" dirty="0"/>
          </a:p>
          <a:p>
            <a:pPr marL="0" indent="0">
              <a:buNone/>
            </a:pPr>
            <a:r>
              <a:rPr lang="en-US" i="1" dirty="0" smtClean="0"/>
              <a:t>More on </a:t>
            </a:r>
          </a:p>
          <a:p>
            <a:pPr marL="0" indent="0">
              <a:buNone/>
            </a:pPr>
            <a:r>
              <a:rPr lang="en-US" i="1" dirty="0" smtClean="0"/>
              <a:t>this later!</a:t>
            </a:r>
            <a:endParaRPr lang="en-US" i="1" dirty="0"/>
          </a:p>
        </p:txBody>
      </p:sp>
      <p:pic>
        <p:nvPicPr>
          <p:cNvPr id="4" name="Picture 3"/>
          <p:cNvPicPr>
            <a:picLocks noChangeAspect="1"/>
          </p:cNvPicPr>
          <p:nvPr/>
        </p:nvPicPr>
        <p:blipFill>
          <a:blip r:embed="rId2"/>
          <a:stretch>
            <a:fillRect/>
          </a:stretch>
        </p:blipFill>
        <p:spPr>
          <a:xfrm>
            <a:off x="2138905" y="2477427"/>
            <a:ext cx="7005096" cy="4380574"/>
          </a:xfrm>
          <a:prstGeom prst="rect">
            <a:avLst/>
          </a:prstGeom>
        </p:spPr>
      </p:pic>
    </p:spTree>
    <p:extLst>
      <p:ext uri="{BB962C8B-B14F-4D97-AF65-F5344CB8AC3E}">
        <p14:creationId xmlns="" xmlns:p14="http://schemas.microsoft.com/office/powerpoint/2010/main" val="169121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97516"/>
          </a:xfrm>
        </p:spPr>
        <p:txBody>
          <a:bodyPr>
            <a:normAutofit fontScale="90000"/>
          </a:bodyPr>
          <a:lstStyle/>
          <a:p>
            <a:r>
              <a:rPr lang="en-US" b="1" u="sng" dirty="0" smtClean="0"/>
              <a:t>THE HYDROSPHERE</a:t>
            </a:r>
            <a:endParaRPr lang="en-US" b="1" u="sng" dirty="0"/>
          </a:p>
        </p:txBody>
      </p:sp>
      <p:sp>
        <p:nvSpPr>
          <p:cNvPr id="3" name="Content Placeholder 2"/>
          <p:cNvSpPr>
            <a:spLocks noGrp="1"/>
          </p:cNvSpPr>
          <p:nvPr>
            <p:ph idx="1"/>
          </p:nvPr>
        </p:nvSpPr>
        <p:spPr>
          <a:xfrm>
            <a:off x="0" y="741967"/>
            <a:ext cx="4421102" cy="6116034"/>
          </a:xfrm>
        </p:spPr>
        <p:txBody>
          <a:bodyPr>
            <a:normAutofit/>
          </a:bodyPr>
          <a:lstStyle/>
          <a:p>
            <a:r>
              <a:rPr lang="en-US" dirty="0" smtClean="0"/>
              <a:t>All of the water on Earth’s crust – salty, fresh and frozen.</a:t>
            </a:r>
          </a:p>
          <a:p>
            <a:endParaRPr lang="en-US" dirty="0" smtClean="0"/>
          </a:p>
          <a:p>
            <a:r>
              <a:rPr lang="en-US" dirty="0" smtClean="0"/>
              <a:t>Includes oceans, lakes, rivers, glaciers, swamps and water vapor.</a:t>
            </a:r>
          </a:p>
          <a:p>
            <a:endParaRPr lang="en-US" dirty="0" smtClean="0"/>
          </a:p>
          <a:p>
            <a:r>
              <a:rPr lang="en-US" dirty="0" smtClean="0"/>
              <a:t>70% of Earth is ocean</a:t>
            </a:r>
          </a:p>
          <a:p>
            <a:endParaRPr lang="en-US" dirty="0" smtClean="0"/>
          </a:p>
          <a:p>
            <a:endParaRPr lang="en-US" dirty="0" smtClean="0"/>
          </a:p>
          <a:p>
            <a:endParaRPr lang="en-US" dirty="0"/>
          </a:p>
        </p:txBody>
      </p:sp>
      <p:pic>
        <p:nvPicPr>
          <p:cNvPr id="4" name="Picture 3"/>
          <p:cNvPicPr>
            <a:picLocks noChangeAspect="1"/>
          </p:cNvPicPr>
          <p:nvPr/>
        </p:nvPicPr>
        <p:blipFill>
          <a:blip r:embed="rId2"/>
          <a:stretch>
            <a:fillRect/>
          </a:stretch>
        </p:blipFill>
        <p:spPr>
          <a:xfrm>
            <a:off x="5110919" y="741966"/>
            <a:ext cx="3010113" cy="6032926"/>
          </a:xfrm>
          <a:prstGeom prst="rect">
            <a:avLst/>
          </a:prstGeom>
        </p:spPr>
      </p:pic>
    </p:spTree>
    <p:extLst>
      <p:ext uri="{BB962C8B-B14F-4D97-AF65-F5344CB8AC3E}">
        <p14:creationId xmlns="" xmlns:p14="http://schemas.microsoft.com/office/powerpoint/2010/main" val="97737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9198"/>
            <a:ext cx="8229600" cy="713196"/>
          </a:xfrm>
        </p:spPr>
        <p:txBody>
          <a:bodyPr>
            <a:normAutofit fontScale="90000"/>
          </a:bodyPr>
          <a:lstStyle/>
          <a:p>
            <a:r>
              <a:rPr lang="en-US" b="1" u="sng" dirty="0" smtClean="0"/>
              <a:t>THE BIOSPHERE</a:t>
            </a:r>
            <a:endParaRPr lang="en-US" b="1" u="sng" dirty="0"/>
          </a:p>
        </p:txBody>
      </p:sp>
      <p:sp>
        <p:nvSpPr>
          <p:cNvPr id="3" name="Content Placeholder 2"/>
          <p:cNvSpPr>
            <a:spLocks noGrp="1"/>
          </p:cNvSpPr>
          <p:nvPr>
            <p:ph idx="1"/>
          </p:nvPr>
        </p:nvSpPr>
        <p:spPr>
          <a:xfrm>
            <a:off x="0" y="1003514"/>
            <a:ext cx="9144000" cy="5854486"/>
          </a:xfrm>
        </p:spPr>
        <p:txBody>
          <a:bodyPr/>
          <a:lstStyle/>
          <a:p>
            <a:r>
              <a:rPr lang="en-US" dirty="0" smtClean="0"/>
              <a:t>Means “sphere of life”: is the layer of Earth in which life evolves.</a:t>
            </a:r>
          </a:p>
          <a:p>
            <a:r>
              <a:rPr lang="en-US" dirty="0" smtClean="0"/>
              <a:t>Supports all living things: millions of species , including those in the atmosphere and hydrosphere.</a:t>
            </a:r>
          </a:p>
          <a:p>
            <a:r>
              <a:rPr lang="en-US" dirty="0" smtClean="0"/>
              <a:t>Oftentimes, all of the spheres together are referred to as the biosphere because all of life on Earth interacts.</a:t>
            </a:r>
          </a:p>
          <a:p>
            <a:endParaRPr lang="en-US" dirty="0"/>
          </a:p>
        </p:txBody>
      </p:sp>
    </p:spTree>
    <p:extLst>
      <p:ext uri="{BB962C8B-B14F-4D97-AF65-F5344CB8AC3E}">
        <p14:creationId xmlns="" xmlns:p14="http://schemas.microsoft.com/office/powerpoint/2010/main" val="35908148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8778" y="423358"/>
            <a:ext cx="9106638" cy="5898618"/>
          </a:xfrm>
          <a:prstGeom prst="rect">
            <a:avLst/>
          </a:prstGeom>
        </p:spPr>
      </p:pic>
    </p:spTree>
    <p:extLst>
      <p:ext uri="{BB962C8B-B14F-4D97-AF65-F5344CB8AC3E}">
        <p14:creationId xmlns="" xmlns:p14="http://schemas.microsoft.com/office/powerpoint/2010/main" val="10231604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80"/>
            <a:ext cx="8229600" cy="917035"/>
          </a:xfrm>
        </p:spPr>
        <p:txBody>
          <a:bodyPr/>
          <a:lstStyle/>
          <a:p>
            <a:r>
              <a:rPr lang="en-US" b="1" u="sng" dirty="0" smtClean="0"/>
              <a:t>ACTIVITY</a:t>
            </a:r>
            <a:endParaRPr lang="en-US" b="1" u="sng" dirty="0"/>
          </a:p>
        </p:txBody>
      </p:sp>
      <p:sp>
        <p:nvSpPr>
          <p:cNvPr id="3" name="Content Placeholder 2"/>
          <p:cNvSpPr>
            <a:spLocks noGrp="1"/>
          </p:cNvSpPr>
          <p:nvPr>
            <p:ph idx="1"/>
          </p:nvPr>
        </p:nvSpPr>
        <p:spPr>
          <a:xfrm>
            <a:off x="0" y="925116"/>
            <a:ext cx="9144000" cy="5932884"/>
          </a:xfrm>
        </p:spPr>
        <p:txBody>
          <a:bodyPr>
            <a:normAutofit fontScale="92500"/>
          </a:bodyPr>
          <a:lstStyle/>
          <a:p>
            <a:r>
              <a:rPr lang="en-US" dirty="0" smtClean="0"/>
              <a:t>Get into your trivia groups</a:t>
            </a:r>
          </a:p>
          <a:p>
            <a:r>
              <a:rPr lang="en-US" dirty="0" smtClean="0"/>
              <a:t>You will be given an envelope full of pictures</a:t>
            </a:r>
          </a:p>
          <a:p>
            <a:r>
              <a:rPr lang="en-US" dirty="0" smtClean="0"/>
              <a:t>Title your 4 sheets of paper: Atmosphere, Lithosphere, Hydrosphere and Biosphere</a:t>
            </a:r>
          </a:p>
          <a:p>
            <a:r>
              <a:rPr lang="en-US" dirty="0" smtClean="0"/>
              <a:t>Glue the pictures on the appropriate sheets</a:t>
            </a:r>
          </a:p>
          <a:p>
            <a:r>
              <a:rPr lang="en-US" dirty="0" smtClean="0"/>
              <a:t>Use the sheets to make a “Master Poster” that you will title as “Natural Systems of Earth: The Spheres”</a:t>
            </a:r>
          </a:p>
          <a:p>
            <a:r>
              <a:rPr lang="en-US" dirty="0" smtClean="0"/>
              <a:t>Make it neat and tidy and add some personal creativity.</a:t>
            </a:r>
          </a:p>
          <a:p>
            <a:r>
              <a:rPr lang="en-US" dirty="0" smtClean="0"/>
              <a:t>Group done </a:t>
            </a:r>
            <a:r>
              <a:rPr lang="en-US" b="1" i="1" dirty="0" smtClean="0"/>
              <a:t>Correctly</a:t>
            </a:r>
            <a:r>
              <a:rPr lang="en-US" dirty="0" smtClean="0"/>
              <a:t> first gets 3 bonus points</a:t>
            </a:r>
          </a:p>
          <a:p>
            <a:r>
              <a:rPr lang="en-US" dirty="0" smtClean="0"/>
              <a:t>The best poster gets 7 bonus points (5 for second, 4 for third, and so on)</a:t>
            </a:r>
            <a:endParaRPr lang="en-US" dirty="0"/>
          </a:p>
        </p:txBody>
      </p:sp>
    </p:spTree>
    <p:extLst>
      <p:ext uri="{BB962C8B-B14F-4D97-AF65-F5344CB8AC3E}">
        <p14:creationId xmlns="" xmlns:p14="http://schemas.microsoft.com/office/powerpoint/2010/main" val="418084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41811"/>
            <a:ext cx="8229600" cy="1143000"/>
          </a:xfrm>
        </p:spPr>
        <p:txBody>
          <a:bodyPr/>
          <a:lstStyle/>
          <a:p>
            <a:r>
              <a:rPr lang="en-US" b="1" dirty="0" smtClean="0"/>
              <a:t>WHAT IS A SYSTEM?</a:t>
            </a:r>
            <a:endParaRPr lang="en-US" b="1" dirty="0"/>
          </a:p>
        </p:txBody>
      </p:sp>
    </p:spTree>
    <p:extLst>
      <p:ext uri="{BB962C8B-B14F-4D97-AF65-F5344CB8AC3E}">
        <p14:creationId xmlns="" xmlns:p14="http://schemas.microsoft.com/office/powerpoint/2010/main" val="1441734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316"/>
            <a:ext cx="8229600" cy="840610"/>
          </a:xfrm>
        </p:spPr>
        <p:txBody>
          <a:bodyPr>
            <a:normAutofit/>
          </a:bodyPr>
          <a:lstStyle/>
          <a:p>
            <a:r>
              <a:rPr lang="en-US" b="1" u="sng" dirty="0" smtClean="0"/>
              <a:t>SYSTEM</a:t>
            </a:r>
            <a:endParaRPr lang="en-US" b="1" u="sng" dirty="0"/>
          </a:p>
        </p:txBody>
      </p:sp>
      <p:sp>
        <p:nvSpPr>
          <p:cNvPr id="3" name="Content Placeholder 2"/>
          <p:cNvSpPr>
            <a:spLocks noGrp="1"/>
          </p:cNvSpPr>
          <p:nvPr>
            <p:ph idx="1"/>
          </p:nvPr>
        </p:nvSpPr>
        <p:spPr>
          <a:xfrm>
            <a:off x="0" y="1130738"/>
            <a:ext cx="9144000" cy="5587856"/>
          </a:xfrm>
        </p:spPr>
        <p:txBody>
          <a:bodyPr>
            <a:normAutofit/>
          </a:bodyPr>
          <a:lstStyle/>
          <a:p>
            <a:r>
              <a:rPr lang="en-US" dirty="0" smtClean="0"/>
              <a:t> A SYSTEM IS MADE UP OF DIFFERENT PARTS THAT CONNECT TO FORM A WHOLE.</a:t>
            </a:r>
          </a:p>
          <a:p>
            <a:r>
              <a:rPr lang="en-US" dirty="0" smtClean="0"/>
              <a:t>THERE ARE MANY DIFFERENT TYPES OF SYSTEMS OF VARIOUS SIZES.</a:t>
            </a:r>
          </a:p>
          <a:p>
            <a:r>
              <a:rPr lang="en-US" dirty="0" smtClean="0"/>
              <a:t>A COMPLEX SET OF DYNAMIC (continually changing) SYSTEMS MAKES UP OUR WORLD</a:t>
            </a:r>
          </a:p>
          <a:p>
            <a:r>
              <a:rPr lang="en-US" dirty="0" smtClean="0"/>
              <a:t>THEY CAN BE BROKEN INTO 2 CATEGORIES:</a:t>
            </a:r>
          </a:p>
          <a:p>
            <a:pPr lvl="1"/>
            <a:r>
              <a:rPr lang="en-US" dirty="0" smtClean="0"/>
              <a:t>NATURAL SYSTYEMS</a:t>
            </a:r>
          </a:p>
          <a:p>
            <a:pPr lvl="1"/>
            <a:r>
              <a:rPr lang="en-US" dirty="0" smtClean="0"/>
              <a:t>HUMAN SYSTEMS</a:t>
            </a:r>
            <a:endParaRPr lang="en-US" dirty="0"/>
          </a:p>
        </p:txBody>
      </p:sp>
    </p:spTree>
    <p:extLst>
      <p:ext uri="{BB962C8B-B14F-4D97-AF65-F5344CB8AC3E}">
        <p14:creationId xmlns="" xmlns:p14="http://schemas.microsoft.com/office/powerpoint/2010/main" val="4015798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805"/>
            <a:ext cx="8229600" cy="856100"/>
          </a:xfrm>
        </p:spPr>
        <p:txBody>
          <a:bodyPr/>
          <a:lstStyle/>
          <a:p>
            <a:r>
              <a:rPr lang="en-US" b="1" dirty="0" smtClean="0"/>
              <a:t>NATURAL SYSTEMS</a:t>
            </a:r>
            <a:endParaRPr lang="en-US" b="1" dirty="0"/>
          </a:p>
        </p:txBody>
      </p:sp>
      <p:sp>
        <p:nvSpPr>
          <p:cNvPr id="3" name="Content Placeholder 2"/>
          <p:cNvSpPr>
            <a:spLocks noGrp="1"/>
          </p:cNvSpPr>
          <p:nvPr>
            <p:ph sz="half" idx="1"/>
          </p:nvPr>
        </p:nvSpPr>
        <p:spPr>
          <a:xfrm>
            <a:off x="0" y="1104534"/>
            <a:ext cx="4445188" cy="5753466"/>
          </a:xfrm>
        </p:spPr>
        <p:txBody>
          <a:bodyPr>
            <a:normAutofit lnSpcReduction="10000"/>
          </a:bodyPr>
          <a:lstStyle/>
          <a:p>
            <a:r>
              <a:rPr lang="en-US" dirty="0" smtClean="0"/>
              <a:t>THE SYSTEMS THAT OCCUR IN NATURE</a:t>
            </a:r>
          </a:p>
          <a:p>
            <a:r>
              <a:rPr lang="en-US" dirty="0" smtClean="0"/>
              <a:t>INCLUDE THE CIRCULATION  OF WATER IN THE OCEAN, WEATHER AND CLIMATE SYSTEMS, WATER DRAINAGE SYSTEMS AND ENERGY CYCLES</a:t>
            </a:r>
          </a:p>
          <a:p>
            <a:r>
              <a:rPr lang="en-US" dirty="0" smtClean="0"/>
              <a:t>THESE FORM THE </a:t>
            </a:r>
            <a:r>
              <a:rPr lang="en-US" b="1" dirty="0" smtClean="0"/>
              <a:t>ECOSYSTEMS</a:t>
            </a:r>
            <a:r>
              <a:rPr lang="en-US" dirty="0" smtClean="0"/>
              <a:t> THAT MAKE UP OUR ENVIRONMENT</a:t>
            </a:r>
          </a:p>
          <a:p>
            <a:pPr lvl="1"/>
            <a:r>
              <a:rPr lang="en-US" dirty="0" smtClean="0"/>
              <a:t>WE WILL DISCUSS ECOSYSTEMS MORE LATER!</a:t>
            </a:r>
            <a:endParaRPr lang="en-US" dirty="0"/>
          </a:p>
        </p:txBody>
      </p:sp>
      <p:pic>
        <p:nvPicPr>
          <p:cNvPr id="5" name="Content Placeholder 4"/>
          <p:cNvPicPr>
            <a:picLocks noGrp="1" noChangeAspect="1"/>
          </p:cNvPicPr>
          <p:nvPr>
            <p:ph sz="half" idx="2"/>
          </p:nvPr>
        </p:nvPicPr>
        <p:blipFill>
          <a:blip r:embed="rId2"/>
          <a:srcRect l="16538" r="16538"/>
          <a:stretch>
            <a:fillRect/>
          </a:stretch>
        </p:blipFill>
        <p:spPr>
          <a:xfrm>
            <a:off x="4245500" y="882905"/>
            <a:ext cx="2648326" cy="2967917"/>
          </a:xfrm>
        </p:spPr>
      </p:pic>
      <p:pic>
        <p:nvPicPr>
          <p:cNvPr id="6" name="Picture 5"/>
          <p:cNvPicPr>
            <a:picLocks noChangeAspect="1"/>
          </p:cNvPicPr>
          <p:nvPr/>
        </p:nvPicPr>
        <p:blipFill>
          <a:blip r:embed="rId3"/>
          <a:stretch>
            <a:fillRect/>
          </a:stretch>
        </p:blipFill>
        <p:spPr>
          <a:xfrm>
            <a:off x="5536334" y="2029132"/>
            <a:ext cx="3607666" cy="2364629"/>
          </a:xfrm>
          <a:prstGeom prst="rect">
            <a:avLst/>
          </a:prstGeom>
        </p:spPr>
      </p:pic>
      <p:pic>
        <p:nvPicPr>
          <p:cNvPr id="7" name="Picture 6"/>
          <p:cNvPicPr>
            <a:picLocks noChangeAspect="1"/>
          </p:cNvPicPr>
          <p:nvPr/>
        </p:nvPicPr>
        <p:blipFill>
          <a:blip r:embed="rId4"/>
          <a:stretch>
            <a:fillRect/>
          </a:stretch>
        </p:blipFill>
        <p:spPr>
          <a:xfrm>
            <a:off x="4445188" y="3974570"/>
            <a:ext cx="3100462" cy="2883430"/>
          </a:xfrm>
          <a:prstGeom prst="rect">
            <a:avLst/>
          </a:prstGeom>
        </p:spPr>
      </p:pic>
    </p:spTree>
    <p:extLst>
      <p:ext uri="{BB962C8B-B14F-4D97-AF65-F5344CB8AC3E}">
        <p14:creationId xmlns="" xmlns:p14="http://schemas.microsoft.com/office/powerpoint/2010/main" val="2602602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b="1" dirty="0" smtClean="0"/>
              <a:t>HUMAN SYSTEMS</a:t>
            </a:r>
            <a:endParaRPr lang="en-US" b="1" dirty="0"/>
          </a:p>
        </p:txBody>
      </p:sp>
      <p:sp>
        <p:nvSpPr>
          <p:cNvPr id="3" name="Content Placeholder 2"/>
          <p:cNvSpPr>
            <a:spLocks noGrp="1"/>
          </p:cNvSpPr>
          <p:nvPr>
            <p:ph sz="half" idx="1"/>
          </p:nvPr>
        </p:nvSpPr>
        <p:spPr>
          <a:xfrm>
            <a:off x="1" y="1143000"/>
            <a:ext cx="3358988" cy="5714999"/>
          </a:xfrm>
        </p:spPr>
        <p:txBody>
          <a:bodyPr/>
          <a:lstStyle/>
          <a:p>
            <a:endParaRPr lang="en-US" dirty="0" smtClean="0"/>
          </a:p>
          <a:p>
            <a:r>
              <a:rPr lang="en-US" dirty="0" smtClean="0"/>
              <a:t>CREATED BY PEOPLE</a:t>
            </a:r>
          </a:p>
          <a:p>
            <a:endParaRPr lang="en-US" dirty="0" smtClean="0"/>
          </a:p>
          <a:p>
            <a:r>
              <a:rPr lang="en-US" dirty="0" smtClean="0"/>
              <a:t>INCLUDE HUMAN SETTLEMENTS, TRANSPORTATION SYSTEMS AND COMMUNICATION SYSTEMS</a:t>
            </a:r>
            <a:endParaRPr lang="en-US" dirty="0"/>
          </a:p>
        </p:txBody>
      </p:sp>
      <p:pic>
        <p:nvPicPr>
          <p:cNvPr id="5" name="Content Placeholder 4"/>
          <p:cNvPicPr>
            <a:picLocks noGrp="1" noChangeAspect="1"/>
          </p:cNvPicPr>
          <p:nvPr>
            <p:ph sz="half" idx="2"/>
          </p:nvPr>
        </p:nvPicPr>
        <p:blipFill>
          <a:blip r:embed="rId2"/>
          <a:srcRect l="16538" r="16538"/>
          <a:stretch>
            <a:fillRect/>
          </a:stretch>
        </p:blipFill>
        <p:spPr>
          <a:xfrm>
            <a:off x="3173126" y="1143000"/>
            <a:ext cx="2791775" cy="3128676"/>
          </a:xfrm>
        </p:spPr>
      </p:pic>
      <p:pic>
        <p:nvPicPr>
          <p:cNvPr id="7" name="Picture 6"/>
          <p:cNvPicPr>
            <a:picLocks noChangeAspect="1"/>
          </p:cNvPicPr>
          <p:nvPr/>
        </p:nvPicPr>
        <p:blipFill>
          <a:blip r:embed="rId3"/>
          <a:stretch>
            <a:fillRect/>
          </a:stretch>
        </p:blipFill>
        <p:spPr>
          <a:xfrm>
            <a:off x="3272293" y="4271676"/>
            <a:ext cx="3879486" cy="2586324"/>
          </a:xfrm>
          <a:prstGeom prst="rect">
            <a:avLst/>
          </a:prstGeom>
        </p:spPr>
      </p:pic>
      <p:pic>
        <p:nvPicPr>
          <p:cNvPr id="8" name="Picture 7"/>
          <p:cNvPicPr>
            <a:picLocks noChangeAspect="1"/>
          </p:cNvPicPr>
          <p:nvPr/>
        </p:nvPicPr>
        <p:blipFill>
          <a:blip r:embed="rId4"/>
          <a:stretch>
            <a:fillRect/>
          </a:stretch>
        </p:blipFill>
        <p:spPr>
          <a:xfrm>
            <a:off x="5046794" y="2726161"/>
            <a:ext cx="4097205" cy="2354413"/>
          </a:xfrm>
          <a:prstGeom prst="rect">
            <a:avLst/>
          </a:prstGeom>
        </p:spPr>
      </p:pic>
    </p:spTree>
    <p:extLst>
      <p:ext uri="{BB962C8B-B14F-4D97-AF65-F5344CB8AC3E}">
        <p14:creationId xmlns="" xmlns:p14="http://schemas.microsoft.com/office/powerpoint/2010/main" val="2433873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0722"/>
            <a:ext cx="8229600" cy="1143000"/>
          </a:xfrm>
        </p:spPr>
        <p:txBody>
          <a:bodyPr>
            <a:normAutofit fontScale="90000"/>
          </a:bodyPr>
          <a:lstStyle/>
          <a:p>
            <a:r>
              <a:rPr lang="en-US" b="1" dirty="0" smtClean="0"/>
              <a:t>WHY STUDY GEOGRAPHY USING A SYSTEMS APPROACH?</a:t>
            </a:r>
            <a:endParaRPr lang="en-US" b="1" dirty="0"/>
          </a:p>
        </p:txBody>
      </p:sp>
      <p:sp>
        <p:nvSpPr>
          <p:cNvPr id="5" name="Content Placeholder 4"/>
          <p:cNvSpPr>
            <a:spLocks noGrp="1"/>
          </p:cNvSpPr>
          <p:nvPr>
            <p:ph idx="1"/>
          </p:nvPr>
        </p:nvSpPr>
        <p:spPr>
          <a:xfrm>
            <a:off x="0" y="2153048"/>
            <a:ext cx="9144000" cy="4704951"/>
          </a:xfrm>
        </p:spPr>
        <p:txBody>
          <a:bodyPr/>
          <a:lstStyle/>
          <a:p>
            <a:r>
              <a:rPr lang="en-US" dirty="0" smtClean="0"/>
              <a:t>BY STUDYING RELATIONSHIPS AMONG THE NATURAL AND HUMAN SYSTEMS, GEOGRAPHERS CAN UNDERSTAND THE PROCESS THAT MAKES THINGS THE WAY THEY ARE AND IT HELPS THEM MAKE BETTER DECISIONS ABOUT THE FUTURE OF OUR PLANET.</a:t>
            </a:r>
            <a:endParaRPr lang="en-US" dirty="0"/>
          </a:p>
        </p:txBody>
      </p:sp>
    </p:spTree>
    <p:extLst>
      <p:ext uri="{BB962C8B-B14F-4D97-AF65-F5344CB8AC3E}">
        <p14:creationId xmlns="" xmlns:p14="http://schemas.microsoft.com/office/powerpoint/2010/main" val="4154981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5232"/>
            <a:ext cx="8229600" cy="1143000"/>
          </a:xfrm>
        </p:spPr>
        <p:txBody>
          <a:bodyPr>
            <a:normAutofit fontScale="90000"/>
          </a:bodyPr>
          <a:lstStyle/>
          <a:p>
            <a:r>
              <a:rPr lang="en-US" b="1" dirty="0" smtClean="0"/>
              <a:t>THE FOUR INTERCONNECTED </a:t>
            </a:r>
            <a:br>
              <a:rPr lang="en-US" b="1" dirty="0" smtClean="0"/>
            </a:br>
            <a:r>
              <a:rPr lang="en-US" b="1" dirty="0" smtClean="0"/>
              <a:t>SPHERES OF EARTH:</a:t>
            </a:r>
            <a:endParaRPr lang="en-US" b="1" dirty="0"/>
          </a:p>
        </p:txBody>
      </p:sp>
      <p:sp>
        <p:nvSpPr>
          <p:cNvPr id="3" name="Content Placeholder 2"/>
          <p:cNvSpPr>
            <a:spLocks noGrp="1"/>
          </p:cNvSpPr>
          <p:nvPr>
            <p:ph idx="1"/>
          </p:nvPr>
        </p:nvSpPr>
        <p:spPr>
          <a:xfrm>
            <a:off x="1" y="1750320"/>
            <a:ext cx="3111043" cy="5107680"/>
          </a:xfrm>
        </p:spPr>
        <p:txBody>
          <a:bodyPr/>
          <a:lstStyle/>
          <a:p>
            <a:pPr algn="ctr">
              <a:buFontTx/>
              <a:buChar char="-"/>
            </a:pPr>
            <a:r>
              <a:rPr lang="en-US" dirty="0" smtClean="0"/>
              <a:t>ATMOSPHERE</a:t>
            </a:r>
          </a:p>
          <a:p>
            <a:pPr algn="ctr">
              <a:buFontTx/>
              <a:buChar char="-"/>
            </a:pPr>
            <a:endParaRPr lang="en-US" dirty="0" smtClean="0"/>
          </a:p>
          <a:p>
            <a:pPr algn="ctr">
              <a:buFontTx/>
              <a:buChar char="-"/>
            </a:pPr>
            <a:r>
              <a:rPr lang="en-US" dirty="0" smtClean="0"/>
              <a:t>LITHOSPHERE</a:t>
            </a:r>
          </a:p>
          <a:p>
            <a:pPr algn="ctr">
              <a:buFontTx/>
              <a:buChar char="-"/>
            </a:pPr>
            <a:endParaRPr lang="en-US" dirty="0" smtClean="0"/>
          </a:p>
          <a:p>
            <a:pPr algn="ctr">
              <a:buFontTx/>
              <a:buChar char="-"/>
            </a:pPr>
            <a:r>
              <a:rPr lang="en-US" dirty="0" smtClean="0"/>
              <a:t>HYDROSPHERE</a:t>
            </a:r>
          </a:p>
          <a:p>
            <a:pPr marL="0" indent="0" algn="ctr">
              <a:buNone/>
            </a:pPr>
            <a:endParaRPr lang="en-US" dirty="0" smtClean="0"/>
          </a:p>
          <a:p>
            <a:pPr algn="ctr">
              <a:buFontTx/>
              <a:buChar char="-"/>
            </a:pPr>
            <a:r>
              <a:rPr lang="en-US" dirty="0" smtClean="0"/>
              <a:t>BIOSPHERE</a:t>
            </a:r>
            <a:endParaRPr lang="en-US" dirty="0"/>
          </a:p>
        </p:txBody>
      </p:sp>
      <p:pic>
        <p:nvPicPr>
          <p:cNvPr id="7" name="Picture 6"/>
          <p:cNvPicPr>
            <a:picLocks noChangeAspect="1"/>
          </p:cNvPicPr>
          <p:nvPr/>
        </p:nvPicPr>
        <p:blipFill>
          <a:blip r:embed="rId2"/>
          <a:stretch>
            <a:fillRect/>
          </a:stretch>
        </p:blipFill>
        <p:spPr>
          <a:xfrm>
            <a:off x="3111045" y="1750319"/>
            <a:ext cx="5933118" cy="4182180"/>
          </a:xfrm>
          <a:prstGeom prst="rect">
            <a:avLst/>
          </a:prstGeom>
        </p:spPr>
      </p:pic>
    </p:spTree>
    <p:extLst>
      <p:ext uri="{BB962C8B-B14F-4D97-AF65-F5344CB8AC3E}">
        <p14:creationId xmlns="" xmlns:p14="http://schemas.microsoft.com/office/powerpoint/2010/main" val="932341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759"/>
            <a:ext cx="8229600" cy="838636"/>
          </a:xfrm>
        </p:spPr>
        <p:txBody>
          <a:bodyPr/>
          <a:lstStyle/>
          <a:p>
            <a:r>
              <a:rPr lang="en-US" b="1" u="sng" dirty="0" smtClean="0"/>
              <a:t>THE ATMOSPHERE</a:t>
            </a:r>
            <a:endParaRPr lang="en-US" b="1" u="sng" dirty="0"/>
          </a:p>
        </p:txBody>
      </p:sp>
      <p:sp>
        <p:nvSpPr>
          <p:cNvPr id="3" name="Content Placeholder 2"/>
          <p:cNvSpPr>
            <a:spLocks noGrp="1"/>
          </p:cNvSpPr>
          <p:nvPr>
            <p:ph idx="1"/>
          </p:nvPr>
        </p:nvSpPr>
        <p:spPr>
          <a:xfrm>
            <a:off x="0" y="840149"/>
            <a:ext cx="9144000" cy="2154713"/>
          </a:xfrm>
        </p:spPr>
        <p:txBody>
          <a:bodyPr>
            <a:normAutofit/>
          </a:bodyPr>
          <a:lstStyle/>
          <a:p>
            <a:r>
              <a:rPr lang="en-US" dirty="0" smtClean="0"/>
              <a:t>Surrounds Earth as a thin layer of mixed gasses that makes up the air you breathe</a:t>
            </a:r>
          </a:p>
          <a:p>
            <a:r>
              <a:rPr lang="en-US" dirty="0" smtClean="0"/>
              <a:t>The atmosphere protects you from the sun’s intense energy and distributes heat on Earth.</a:t>
            </a:r>
            <a:endParaRPr lang="en-US" dirty="0"/>
          </a:p>
        </p:txBody>
      </p:sp>
      <p:pic>
        <p:nvPicPr>
          <p:cNvPr id="4" name="Picture 3"/>
          <p:cNvPicPr>
            <a:picLocks noChangeAspect="1"/>
          </p:cNvPicPr>
          <p:nvPr/>
        </p:nvPicPr>
        <p:blipFill>
          <a:blip r:embed="rId2"/>
          <a:stretch>
            <a:fillRect/>
          </a:stretch>
        </p:blipFill>
        <p:spPr>
          <a:xfrm>
            <a:off x="2006741" y="3013376"/>
            <a:ext cx="5173631" cy="3880223"/>
          </a:xfrm>
          <a:prstGeom prst="rect">
            <a:avLst/>
          </a:prstGeom>
        </p:spPr>
      </p:pic>
    </p:spTree>
    <p:extLst>
      <p:ext uri="{BB962C8B-B14F-4D97-AF65-F5344CB8AC3E}">
        <p14:creationId xmlns="" xmlns:p14="http://schemas.microsoft.com/office/powerpoint/2010/main" val="2556425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91596"/>
          </a:xfrm>
        </p:spPr>
        <p:txBody>
          <a:bodyPr>
            <a:normAutofit/>
          </a:bodyPr>
          <a:lstStyle/>
          <a:p>
            <a:r>
              <a:rPr lang="en-US" b="1" u="sng" dirty="0" smtClean="0"/>
              <a:t>THE LITHOSPHERE</a:t>
            </a:r>
            <a:endParaRPr lang="en-US" b="1" u="sng" dirty="0"/>
          </a:p>
        </p:txBody>
      </p:sp>
      <p:sp>
        <p:nvSpPr>
          <p:cNvPr id="3" name="Content Placeholder 2"/>
          <p:cNvSpPr>
            <a:spLocks noGrp="1"/>
          </p:cNvSpPr>
          <p:nvPr>
            <p:ph idx="1"/>
          </p:nvPr>
        </p:nvSpPr>
        <p:spPr>
          <a:xfrm>
            <a:off x="-1" y="791596"/>
            <a:ext cx="9143999" cy="2806703"/>
          </a:xfrm>
        </p:spPr>
        <p:txBody>
          <a:bodyPr/>
          <a:lstStyle/>
          <a:p>
            <a:r>
              <a:rPr lang="en-US" dirty="0" smtClean="0"/>
              <a:t>Includes Earth’s crust and uppermost part of the mantle.</a:t>
            </a:r>
          </a:p>
          <a:p>
            <a:r>
              <a:rPr lang="en-US" dirty="0" smtClean="0"/>
              <a:t>It consists of rocks, minerals and soil</a:t>
            </a:r>
          </a:p>
          <a:p>
            <a:r>
              <a:rPr lang="en-US" dirty="0" smtClean="0"/>
              <a:t>The thickness of the lithosphere depends on location</a:t>
            </a:r>
          </a:p>
          <a:p>
            <a:pPr marL="0" indent="0">
              <a:buNone/>
            </a:pPr>
            <a:endParaRPr lang="en-US" dirty="0"/>
          </a:p>
        </p:txBody>
      </p:sp>
      <p:pic>
        <p:nvPicPr>
          <p:cNvPr id="4" name="Picture 3"/>
          <p:cNvPicPr>
            <a:picLocks noChangeAspect="1"/>
          </p:cNvPicPr>
          <p:nvPr/>
        </p:nvPicPr>
        <p:blipFill>
          <a:blip r:embed="rId2"/>
          <a:stretch>
            <a:fillRect/>
          </a:stretch>
        </p:blipFill>
        <p:spPr>
          <a:xfrm>
            <a:off x="3932212" y="3183022"/>
            <a:ext cx="5211787" cy="3674978"/>
          </a:xfrm>
          <a:prstGeom prst="rect">
            <a:avLst/>
          </a:prstGeom>
        </p:spPr>
      </p:pic>
      <p:pic>
        <p:nvPicPr>
          <p:cNvPr id="5" name="Picture 4"/>
          <p:cNvPicPr>
            <a:picLocks noChangeAspect="1"/>
          </p:cNvPicPr>
          <p:nvPr/>
        </p:nvPicPr>
        <p:blipFill>
          <a:blip r:embed="rId3"/>
          <a:stretch>
            <a:fillRect/>
          </a:stretch>
        </p:blipFill>
        <p:spPr>
          <a:xfrm>
            <a:off x="-1" y="4233574"/>
            <a:ext cx="4283669" cy="2624425"/>
          </a:xfrm>
          <a:prstGeom prst="rect">
            <a:avLst/>
          </a:prstGeom>
        </p:spPr>
      </p:pic>
    </p:spTree>
    <p:extLst>
      <p:ext uri="{BB962C8B-B14F-4D97-AF65-F5344CB8AC3E}">
        <p14:creationId xmlns="" xmlns:p14="http://schemas.microsoft.com/office/powerpoint/2010/main" val="3582196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108</TotalTime>
  <Words>464</Words>
  <Application>Microsoft Office PowerPoint</Application>
  <PresentationFormat>On-screen Show (4:3)</PresentationFormat>
  <Paragraphs>65</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CANADIAN GEOGRAPHY 1202</vt:lpstr>
      <vt:lpstr>WHAT IS A SYSTEM?</vt:lpstr>
      <vt:lpstr>SYSTEM</vt:lpstr>
      <vt:lpstr>NATURAL SYSTEMS</vt:lpstr>
      <vt:lpstr>HUMAN SYSTEMS</vt:lpstr>
      <vt:lpstr>WHY STUDY GEOGRAPHY USING A SYSTEMS APPROACH?</vt:lpstr>
      <vt:lpstr>THE FOUR INTERCONNECTED  SPHERES OF EARTH:</vt:lpstr>
      <vt:lpstr>THE ATMOSPHERE</vt:lpstr>
      <vt:lpstr>THE LITHOSPHERE</vt:lpstr>
      <vt:lpstr>Slide 10</vt:lpstr>
      <vt:lpstr>THE HYDROSPHERE</vt:lpstr>
      <vt:lpstr>THE BIOSPHERE</vt:lpstr>
      <vt:lpstr>Slide 13</vt:lpstr>
      <vt:lpstr>ACTIVITY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CANADIAN GEOGRAPHY 1202</dc:title>
  <dc:creator>Jennifer Strapp</dc:creator>
  <cp:lastModifiedBy>ESDNL</cp:lastModifiedBy>
  <cp:revision>9</cp:revision>
  <dcterms:created xsi:type="dcterms:W3CDTF">2012-09-09T17:12:49Z</dcterms:created>
  <dcterms:modified xsi:type="dcterms:W3CDTF">2014-09-12T13:35:35Z</dcterms:modified>
</cp:coreProperties>
</file>