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B43316F-3E54-4D2B-8A8A-00960095E56F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A1A61D1-5DB5-455D-86E8-06FA86AEC60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google.ca/url?sa=i&amp;rct=j&amp;q=sustainable+forestry&amp;source=images&amp;cd=&amp;cad=rja&amp;docid=H_jnIp2iMpBW6M&amp;tbnid=YXsK7YL4zO8kgM:&amp;ved=0CAUQjRw&amp;url=http%3A%2F%2Fwww.ecologicaldesign.net%2Fsustainable.html&amp;ei=sECJUf2xGYrKqQGEp4GQAw&amp;bvm=bv.45960087,d.aWc&amp;psig=AFQjCNFG0ch1xxVOtVuQwJHT5XZS0T9pww&amp;ust=136803586127242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canada's+forest+regions&amp;source=images&amp;cd=&amp;cad=rja&amp;docid=f071QopCnN6dkM&amp;tbnid=bq5qLQr7RMVLvM:&amp;ved=0CAUQjRw&amp;url=http%3A%2F%2Fwatershed.for.unb.ca%2Fnutrient_sustain&amp;ei=KC2JUcCnEui88AGRh4CABw&amp;bvm=bv.45960087,d.aWc&amp;psig=AFQjCNEls-fkcHL4G6GUxMr6bYEn0NpIGA&amp;ust=13680308373007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a/url?sa=i&amp;rct=j&amp;q=forestry+jobsclip+art&amp;source=images&amp;cd=&amp;cad=rja&amp;docid=JguaUZiLn4u6WM&amp;tbnid=QEG9mtoX-JjeVM:&amp;ved=0CAUQjRw&amp;url=http%3A%2F%2Fwww.clipartlogo.com%2Ffree%2Fjob-interview.html&amp;ei=WS6JUZOYIKGO8gGD84H4Bg&amp;bvm=bv.45960087,d.aWc&amp;psig=AFQjCNEoK0mksIT8eAyfsu1iuXkwbR2xzg&amp;ust=136803118840465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a/url?sa=i&amp;rct=j&amp;q=camping+clip+art&amp;source=images&amp;cd=&amp;cad=rja&amp;docid=0jTAgPaXs9VW9M&amp;tbnid=EnyBIPxeqpnEmM:&amp;ved=0CAUQjRw&amp;url=http%3A%2F%2Fclipartmountain.com%2Fclip6%2Fcamping8.htm&amp;ei=PS-JUeK2CKaB8AG_p4GwCA&amp;bvm=bv.45960087,d.aWc&amp;psig=AFQjCNFXXGktbYm0bZLHrGK-Ub5YniyxBQ&amp;ust=136803140619333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a/url?sa=i&amp;rct=j&amp;q=clear+cutting+forest+harvesting+image&amp;source=images&amp;cd=&amp;cad=rja&amp;docid=2ub9Kt-w2RkgZM&amp;tbnid=OUubFCOhllsWpM:&amp;ved=0CAUQjRw&amp;url=http%3A%2F%2Fmaineforestry.net%2FForestry%2520Items%2Ftimber_hvt_methods.htm&amp;ei=GzOJUc7pG8iC8QGwvoD4Bg&amp;bvm=bv.45960087,d.aWc&amp;psig=AFQjCNE3n5r8LtbgehAN5Hgcb7TOlLGYFA&amp;ust=1368032352718880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reenpeace.org/russia/en/multimedia/photos/narrow-strip-logging-of-terney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shelterwood+cutting&amp;source=images&amp;cd=&amp;cad=rja&amp;docid=9E2HleqQQbDZ-M&amp;tbnid=wUUz8y_wtEloDM:&amp;ved=0CAUQjRw&amp;url=http%3A%2F%2Fwoodlandstewardship.org%2F%3Fpage_id%3D1139&amp;ei=6TWJUaWWHsfW8AGL94CABw&amp;bvm=bv.45960087,d.aWc&amp;psig=AFQjCNGrVZsWPrc3X-9tRac9n6sFnYfTyw&amp;ust=1368033108893839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selection+cutting&amp;source=images&amp;cd=&amp;cad=rja&amp;docid=4-kuLuFf-5DWCM&amp;tbnid=BwhIsiEFwiatmM:&amp;ved=0CAUQjRw&amp;url=http%3A%2F%2Fcarto.domtar.com%2Ffrd%2Fenglish%2Fglossaireen%2Fcjpp.htm&amp;ei=lTeJUaKDO-GR8AHcqICABw&amp;bvm=bv.45960087,d.aWc&amp;psig=AFQjCNHvdIWwifYBkmCnlD6aYt0CyDYu0g&amp;ust=136803350284713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Pp284-295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sustainable forest  management plan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is required for each district in NL and Lab. Harvesting operations need to be planned carefully thinking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about sustainability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45410" name="Picture 2" descr="http://www.ecologicaldesign.net/Picture6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352800"/>
            <a:ext cx="2743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improve Forest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leave a band of forest around the shores of lakes and rivers, and avoid cutting on slopes to reduce erosion</a:t>
            </a:r>
          </a:p>
          <a:p>
            <a:endParaRPr lang="en-US" dirty="0" smtClean="0"/>
          </a:p>
          <a:p>
            <a:r>
              <a:rPr lang="en-US" dirty="0" smtClean="0"/>
              <a:t>2. reduce the size of clear cutting</a:t>
            </a:r>
          </a:p>
          <a:p>
            <a:endParaRPr lang="en-US" dirty="0" smtClean="0"/>
          </a:p>
          <a:p>
            <a:r>
              <a:rPr lang="en-US" dirty="0" smtClean="0"/>
              <a:t>3. set aside large enough areas of the forest to provide intact ecosystems for wildlife or seed reserves for </a:t>
            </a:r>
            <a:r>
              <a:rPr lang="en-US" smtClean="0"/>
              <a:t>future growth</a:t>
            </a:r>
          </a:p>
          <a:p>
            <a:endParaRPr lang="en-US" dirty="0" smtClean="0"/>
          </a:p>
          <a:p>
            <a:r>
              <a:rPr lang="en-US" dirty="0" smtClean="0"/>
              <a:t>Read pp 292-294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285 </a:t>
            </a:r>
            <a:r>
              <a:rPr lang="en-US" dirty="0" smtClean="0"/>
              <a:t>C</a:t>
            </a:r>
            <a:r>
              <a:rPr lang="en-US" dirty="0" smtClean="0"/>
              <a:t>anada’s forest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http://watershed.for.unb.ca/files/map_cmfn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010400" cy="4991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300 communities in Canada depend on forestry</a:t>
            </a:r>
          </a:p>
          <a:p>
            <a:r>
              <a:rPr lang="en-US" dirty="0" smtClean="0"/>
              <a:t>195 000 direct jobs</a:t>
            </a:r>
          </a:p>
          <a:p>
            <a:r>
              <a:rPr lang="en-US" dirty="0" smtClean="0"/>
              <a:t>5 500 people work in forestry in </a:t>
            </a:r>
            <a:r>
              <a:rPr lang="en-US" dirty="0" smtClean="0"/>
              <a:t>N</a:t>
            </a:r>
            <a:r>
              <a:rPr lang="en-US" dirty="0" smtClean="0"/>
              <a:t>ewfoundland and Labrador</a:t>
            </a:r>
          </a:p>
          <a:p>
            <a:r>
              <a:rPr lang="en-US" dirty="0" smtClean="0"/>
              <a:t>Logging</a:t>
            </a:r>
          </a:p>
          <a:p>
            <a:r>
              <a:rPr lang="en-US" dirty="0" smtClean="0"/>
              <a:t>Pulp and paper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Consulting companies</a:t>
            </a:r>
            <a:endParaRPr lang="en-US" dirty="0"/>
          </a:p>
        </p:txBody>
      </p:sp>
      <p:pic>
        <p:nvPicPr>
          <p:cNvPr id="27650" name="Picture 2" descr="http://images.clipartlogo.com/files/images/29/293512/lumberjack_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419600"/>
            <a:ext cx="1800225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exports about $24 billion worth of forest produces each year</a:t>
            </a:r>
          </a:p>
          <a:p>
            <a:r>
              <a:rPr lang="en-US" dirty="0" smtClean="0"/>
              <a:t>Most exports to USA</a:t>
            </a:r>
          </a:p>
          <a:p>
            <a:endParaRPr lang="en-US" dirty="0" smtClean="0"/>
          </a:p>
          <a:p>
            <a:r>
              <a:rPr lang="en-US" dirty="0" smtClean="0"/>
              <a:t>Forest related tourism brings in billions each year…camping, hunting, resort hotels</a:t>
            </a:r>
            <a:endParaRPr lang="en-US" dirty="0"/>
          </a:p>
        </p:txBody>
      </p:sp>
      <p:pic>
        <p:nvPicPr>
          <p:cNvPr id="28674" name="Picture 2" descr="http://clipartmountain.com/clip6/tent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648200"/>
            <a:ext cx="29337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Forests reduce soil erosion, recycle water, and control water flow.   They act as a huge air filter, improving air quality by producing oxygen and absorbing carbon dioxide</a:t>
            </a:r>
          </a:p>
          <a:p>
            <a:r>
              <a:rPr lang="en-US" dirty="0" smtClean="0"/>
              <a:t>Forests act as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carbon sinks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storing carbon that would otherwise contribute to global warming.</a:t>
            </a:r>
          </a:p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Urban forests help create cleaner air for 80% of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anadians who live in towns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Forest harvesting methods</a:t>
            </a:r>
            <a:br>
              <a:rPr lang="en-US" dirty="0" smtClean="0"/>
            </a:br>
            <a:r>
              <a:rPr lang="en-US" sz="2700" dirty="0" smtClean="0"/>
              <a:t>A million hectares are cut down each year in Canada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Clear cutting- clearing all the trees at one time </a:t>
            </a:r>
          </a:p>
          <a:p>
            <a:r>
              <a:rPr lang="en-US" dirty="0" smtClean="0"/>
              <a:t>90% are cut this way</a:t>
            </a:r>
          </a:p>
          <a:p>
            <a:r>
              <a:rPr lang="en-US" dirty="0" smtClean="0"/>
              <a:t>Costs less </a:t>
            </a:r>
          </a:p>
          <a:p>
            <a:r>
              <a:rPr lang="en-US" dirty="0" smtClean="0"/>
              <a:t>Safer</a:t>
            </a:r>
          </a:p>
          <a:p>
            <a:r>
              <a:rPr lang="en-US" dirty="0" smtClean="0"/>
              <a:t>Dessert like landscape</a:t>
            </a:r>
          </a:p>
          <a:p>
            <a:r>
              <a:rPr lang="en-US" dirty="0" smtClean="0"/>
              <a:t>Soil erosion</a:t>
            </a:r>
          </a:p>
          <a:p>
            <a:r>
              <a:rPr lang="en-US" dirty="0" smtClean="0"/>
              <a:t>Loss of biodiversity in variety of tree species and animals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8862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Clear cutting</a:t>
            </a:r>
            <a:endParaRPr lang="en-US" dirty="0"/>
          </a:p>
        </p:txBody>
      </p:sp>
      <p:pic>
        <p:nvPicPr>
          <p:cNvPr id="140290" name="Picture 2" descr="http://maineforestry.net/Forestry%20Items/web%20graphics/clearcut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743200"/>
            <a:ext cx="2743200" cy="2171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form of clear cutting in which long strips of land are cleared leaving some islands of forest intact</a:t>
            </a:r>
          </a:p>
          <a:p>
            <a:r>
              <a:rPr lang="en-US" dirty="0" smtClean="0"/>
              <a:t>Less disruptive to wild life</a:t>
            </a:r>
          </a:p>
          <a:p>
            <a:r>
              <a:rPr lang="en-US" dirty="0" smtClean="0"/>
              <a:t>Allows natural reseeding to take place</a:t>
            </a:r>
          </a:p>
          <a:p>
            <a:r>
              <a:rPr lang="en-US" dirty="0" smtClean="0"/>
              <a:t>Less soil erosion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Strip logging</a:t>
            </a:r>
            <a:endParaRPr lang="en-US" dirty="0"/>
          </a:p>
        </p:txBody>
      </p:sp>
      <p:pic>
        <p:nvPicPr>
          <p:cNvPr id="142338" name="Picture 2" descr="http://www.greenpeace.org/russia/ReSizes/OriginalWatermarked/Global/russia/image/2003/4/narrow-strip-logging-of-terne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5257" y="2209800"/>
            <a:ext cx="4518743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Shelterwood</a:t>
            </a:r>
            <a:r>
              <a:rPr lang="en-US" dirty="0" smtClean="0"/>
              <a:t>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Trees of same age</a:t>
            </a:r>
          </a:p>
          <a:p>
            <a:r>
              <a:rPr lang="en-US" dirty="0" smtClean="0"/>
              <a:t>Mature trees are cut, remaining trees provide shade for the growth of younger trees and seedlings</a:t>
            </a:r>
          </a:p>
          <a:p>
            <a:r>
              <a:rPr lang="en-US" dirty="0" smtClean="0"/>
              <a:t>When they regenerate the rest of the mature trees are cut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62" name="Picture 2" descr="http://woodlandstewardship.org/wp-content/uploads/ch4/images/photos/shelterwood_cap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76400"/>
            <a:ext cx="3810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Different types of trees of various ages</a:t>
            </a:r>
          </a:p>
          <a:p>
            <a:r>
              <a:rPr lang="en-US" dirty="0" smtClean="0"/>
              <a:t>Used to remove diseased trees either individually or in a small group</a:t>
            </a:r>
          </a:p>
          <a:p>
            <a:r>
              <a:rPr lang="en-US" dirty="0" smtClean="0"/>
              <a:t>Usually left to regenerate naturally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4386" name="Picture 2" descr="http://carto.domtar.com/frd/english/glossaireen/images/parqu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764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94</TotalTime>
  <Words>356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Forestry</vt:lpstr>
      <vt:lpstr>Page 285 Canada’s forest regions</vt:lpstr>
      <vt:lpstr>Economic Values</vt:lpstr>
      <vt:lpstr>Economic values</vt:lpstr>
      <vt:lpstr>Ecological Values</vt:lpstr>
      <vt:lpstr>Forest harvesting methods A million hectares are cut down each year in Canada</vt:lpstr>
      <vt:lpstr>Strip Logging</vt:lpstr>
      <vt:lpstr>Shelterwood cutting</vt:lpstr>
      <vt:lpstr>Selection cutting</vt:lpstr>
      <vt:lpstr>Sustainable  Forests</vt:lpstr>
      <vt:lpstr>Ways to improve Forest Management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Forestry</dc:title>
  <dc:creator>ESDNL</dc:creator>
  <cp:lastModifiedBy>ESDNL</cp:lastModifiedBy>
  <cp:revision>11</cp:revision>
  <dcterms:created xsi:type="dcterms:W3CDTF">2013-05-07T16:28:47Z</dcterms:created>
  <dcterms:modified xsi:type="dcterms:W3CDTF">2013-05-07T18:03:40Z</dcterms:modified>
</cp:coreProperties>
</file>