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A7BC31-E561-4A5C-A3C6-924D08BF3810}" type="datetimeFigureOut">
              <a:rPr lang="en-CA" smtClean="0"/>
              <a:pPr/>
              <a:t>24/01/2013</a:t>
            </a:fld>
            <a:endParaRPr lang="en-CA" dirty="0"/>
          </a:p>
        </p:txBody>
      </p:sp>
      <p:sp>
        <p:nvSpPr>
          <p:cNvPr id="17" name="Footer Placeholder 16"/>
          <p:cNvSpPr>
            <a:spLocks noGrp="1"/>
          </p:cNvSpPr>
          <p:nvPr>
            <p:ph type="ftr" sz="quarter" idx="11"/>
          </p:nvPr>
        </p:nvSpPr>
        <p:spPr/>
        <p:txBody>
          <a:bodyPr/>
          <a:lstStyle/>
          <a:p>
            <a:endParaRPr lang="en-CA"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6BCD686-C0FA-4C27-BD7E-3BB87A05A7DD}" type="slidenum">
              <a:rPr lang="en-CA" smtClean="0"/>
              <a:pPr/>
              <a:t>‹#›</a:t>
            </a:fld>
            <a:endParaRPr lang="en-CA"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A7BC31-E561-4A5C-A3C6-924D08BF3810}" type="datetimeFigureOut">
              <a:rPr lang="en-CA" smtClean="0"/>
              <a:pPr/>
              <a:t>24/01/2013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6BCD686-C0FA-4C27-BD7E-3BB87A05A7DD}"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A7BC31-E561-4A5C-A3C6-924D08BF3810}" type="datetimeFigureOut">
              <a:rPr lang="en-CA" smtClean="0"/>
              <a:pPr/>
              <a:t>24/01/2013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6BCD686-C0FA-4C27-BD7E-3BB87A05A7DD}"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AA7BC31-E561-4A5C-A3C6-924D08BF3810}" type="datetimeFigureOut">
              <a:rPr lang="en-CA" smtClean="0"/>
              <a:pPr/>
              <a:t>24/01/2013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6BCD686-C0FA-4C27-BD7E-3BB87A05A7DD}" type="slidenum">
              <a:rPr lang="en-CA" smtClean="0"/>
              <a:pPr/>
              <a:t>‹#›</a:t>
            </a:fld>
            <a:endParaRPr lang="en-CA"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A7BC31-E561-4A5C-A3C6-924D08BF3810}" type="datetimeFigureOut">
              <a:rPr lang="en-CA" smtClean="0"/>
              <a:pPr/>
              <a:t>24/01/2013</a:t>
            </a:fld>
            <a:endParaRPr lang="en-CA" dirty="0"/>
          </a:p>
        </p:txBody>
      </p:sp>
      <p:sp>
        <p:nvSpPr>
          <p:cNvPr id="5" name="Footer Placeholder 4"/>
          <p:cNvSpPr>
            <a:spLocks noGrp="1"/>
          </p:cNvSpPr>
          <p:nvPr>
            <p:ph type="ftr" sz="quarter" idx="11"/>
          </p:nvPr>
        </p:nvSpPr>
        <p:spPr>
          <a:xfrm>
            <a:off x="800100" y="6172200"/>
            <a:ext cx="4000500" cy="457200"/>
          </a:xfrm>
        </p:spPr>
        <p:txBody>
          <a:bodyPr/>
          <a:lstStyle/>
          <a:p>
            <a:endParaRPr lang="en-CA"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6BCD686-C0FA-4C27-BD7E-3BB87A05A7DD}"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AA7BC31-E561-4A5C-A3C6-924D08BF3810}" type="datetimeFigureOut">
              <a:rPr lang="en-CA" smtClean="0"/>
              <a:pPr/>
              <a:t>24/01/2013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6BCD686-C0FA-4C27-BD7E-3BB87A05A7DD}" type="slidenum">
              <a:rPr lang="en-CA" smtClean="0"/>
              <a:pPr/>
              <a:t>‹#›</a:t>
            </a:fld>
            <a:endParaRPr lang="en-CA"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A7BC31-E561-4A5C-A3C6-924D08BF3810}" type="datetimeFigureOut">
              <a:rPr lang="en-CA" smtClean="0"/>
              <a:pPr/>
              <a:t>24/01/2013</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26BCD686-C0FA-4C27-BD7E-3BB87A05A7DD}" type="slidenum">
              <a:rPr lang="en-CA" smtClean="0"/>
              <a:pPr/>
              <a:t>‹#›</a:t>
            </a:fld>
            <a:endParaRPr lang="en-CA"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A7BC31-E561-4A5C-A3C6-924D08BF3810}" type="datetimeFigureOut">
              <a:rPr lang="en-CA" smtClean="0"/>
              <a:pPr/>
              <a:t>24/01/2013</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26BCD686-C0FA-4C27-BD7E-3BB87A05A7DD}"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A7BC31-E561-4A5C-A3C6-924D08BF3810}" type="datetimeFigureOut">
              <a:rPr lang="en-CA" smtClean="0"/>
              <a:pPr/>
              <a:t>24/01/2013</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26BCD686-C0FA-4C27-BD7E-3BB87A05A7DD}"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A7BC31-E561-4A5C-A3C6-924D08BF3810}" type="datetimeFigureOut">
              <a:rPr lang="en-CA" smtClean="0"/>
              <a:pPr/>
              <a:t>24/01/2013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6BCD686-C0FA-4C27-BD7E-3BB87A05A7DD}" type="slidenum">
              <a:rPr lang="en-CA" smtClean="0"/>
              <a:pPr/>
              <a:t>‹#›</a:t>
            </a:fld>
            <a:endParaRPr lang="en-CA"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A7BC31-E561-4A5C-A3C6-924D08BF3810}" type="datetimeFigureOut">
              <a:rPr lang="en-CA" smtClean="0"/>
              <a:pPr/>
              <a:t>24/01/2013</a:t>
            </a:fld>
            <a:endParaRPr lang="en-CA" dirty="0"/>
          </a:p>
        </p:txBody>
      </p:sp>
      <p:sp>
        <p:nvSpPr>
          <p:cNvPr id="6" name="Footer Placeholder 5"/>
          <p:cNvSpPr>
            <a:spLocks noGrp="1"/>
          </p:cNvSpPr>
          <p:nvPr>
            <p:ph type="ftr" sz="quarter" idx="11"/>
          </p:nvPr>
        </p:nvSpPr>
        <p:spPr>
          <a:xfrm>
            <a:off x="914400" y="6172200"/>
            <a:ext cx="3886200" cy="457200"/>
          </a:xfrm>
        </p:spPr>
        <p:txBody>
          <a:bodyPr/>
          <a:lstStyle/>
          <a:p>
            <a:endParaRPr lang="en-CA" dirty="0"/>
          </a:p>
        </p:txBody>
      </p:sp>
      <p:sp>
        <p:nvSpPr>
          <p:cNvPr id="7" name="Slide Number Placeholder 6"/>
          <p:cNvSpPr>
            <a:spLocks noGrp="1"/>
          </p:cNvSpPr>
          <p:nvPr>
            <p:ph type="sldNum" sz="quarter" idx="12"/>
          </p:nvPr>
        </p:nvSpPr>
        <p:spPr>
          <a:xfrm>
            <a:off x="146304" y="6208776"/>
            <a:ext cx="457200" cy="457200"/>
          </a:xfrm>
        </p:spPr>
        <p:txBody>
          <a:bodyPr/>
          <a:lstStyle/>
          <a:p>
            <a:fld id="{26BCD686-C0FA-4C27-BD7E-3BB87A05A7DD}" type="slidenum">
              <a:rPr lang="en-CA" smtClean="0"/>
              <a:pPr/>
              <a:t>‹#›</a:t>
            </a:fld>
            <a:endParaRPr lang="en-CA"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AA7BC31-E561-4A5C-A3C6-924D08BF3810}" type="datetimeFigureOut">
              <a:rPr lang="en-CA" smtClean="0"/>
              <a:pPr/>
              <a:t>24/01/2013</a:t>
            </a:fld>
            <a:endParaRPr lang="en-CA"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CA"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6BCD686-C0FA-4C27-BD7E-3BB87A05A7DD}"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CA" sz="2800" dirty="0" smtClean="0">
                <a:latin typeface="Comic Sans MS" pitchFamily="66" charset="0"/>
              </a:rPr>
              <a:t>The Human Landscape- Who We Are</a:t>
            </a:r>
            <a:endParaRPr lang="en-CA" sz="2800" dirty="0">
              <a:latin typeface="Comic Sans MS" pitchFamily="66" charset="0"/>
            </a:endParaRPr>
          </a:p>
        </p:txBody>
      </p:sp>
      <p:sp>
        <p:nvSpPr>
          <p:cNvPr id="2" name="Title 1"/>
          <p:cNvSpPr>
            <a:spLocks noGrp="1"/>
          </p:cNvSpPr>
          <p:nvPr>
            <p:ph type="ctrTitle"/>
          </p:nvPr>
        </p:nvSpPr>
        <p:spPr/>
        <p:txBody>
          <a:bodyPr/>
          <a:lstStyle/>
          <a:p>
            <a:r>
              <a:rPr lang="en-CA" dirty="0" smtClean="0">
                <a:latin typeface="Comic Sans MS" pitchFamily="66" charset="0"/>
              </a:rPr>
              <a:t>Chapter 4</a:t>
            </a:r>
            <a:endParaRPr lang="en-CA" dirty="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Comic Sans MS" pitchFamily="66" charset="0"/>
              </a:rPr>
              <a:t>Reading population pyramids</a:t>
            </a:r>
            <a:endParaRPr lang="en-CA" dirty="0">
              <a:latin typeface="Comic Sans MS" pitchFamily="66" charset="0"/>
            </a:endParaRPr>
          </a:p>
        </p:txBody>
      </p:sp>
      <p:sp>
        <p:nvSpPr>
          <p:cNvPr id="3" name="Content Placeholder 2"/>
          <p:cNvSpPr>
            <a:spLocks noGrp="1"/>
          </p:cNvSpPr>
          <p:nvPr>
            <p:ph sz="quarter" idx="1"/>
          </p:nvPr>
        </p:nvSpPr>
        <p:spPr/>
        <p:txBody>
          <a:bodyPr>
            <a:normAutofit fontScale="77500" lnSpcReduction="20000"/>
          </a:bodyPr>
          <a:lstStyle/>
          <a:p>
            <a:pPr>
              <a:buNone/>
            </a:pPr>
            <a:r>
              <a:rPr lang="en-CA" dirty="0">
                <a:latin typeface="Comic Sans MS" pitchFamily="66" charset="0"/>
              </a:rPr>
              <a:t>Observing different characteristics of the population pyramid can tell you a lot about the population.</a:t>
            </a:r>
          </a:p>
          <a:p>
            <a:pPr>
              <a:buNone/>
            </a:pPr>
            <a:r>
              <a:rPr lang="en-CA" dirty="0">
                <a:latin typeface="Comic Sans MS" pitchFamily="66" charset="0"/>
              </a:rPr>
              <a:t> </a:t>
            </a:r>
          </a:p>
          <a:p>
            <a:pPr>
              <a:buNone/>
            </a:pPr>
            <a:r>
              <a:rPr lang="en-CA" b="1" dirty="0">
                <a:latin typeface="Comic Sans MS" pitchFamily="66" charset="0"/>
              </a:rPr>
              <a:t>1.  Width of the base </a:t>
            </a:r>
            <a:endParaRPr lang="en-CA" dirty="0">
              <a:latin typeface="Comic Sans MS" pitchFamily="66" charset="0"/>
            </a:endParaRPr>
          </a:p>
          <a:p>
            <a:pPr lvl="0"/>
            <a:r>
              <a:rPr lang="en-CA" dirty="0">
                <a:latin typeface="Comic Sans MS" pitchFamily="66" charset="0"/>
              </a:rPr>
              <a:t>wide base indicates high birth rate, narrow indicates low birth rate</a:t>
            </a:r>
          </a:p>
          <a:p>
            <a:pPr>
              <a:buNone/>
            </a:pPr>
            <a:r>
              <a:rPr lang="en-CA" dirty="0">
                <a:latin typeface="Comic Sans MS" pitchFamily="66" charset="0"/>
              </a:rPr>
              <a:t> </a:t>
            </a:r>
            <a:r>
              <a:rPr lang="en-CA" b="1" dirty="0" smtClean="0">
                <a:latin typeface="Comic Sans MS" pitchFamily="66" charset="0"/>
              </a:rPr>
              <a:t>2</a:t>
            </a:r>
            <a:r>
              <a:rPr lang="en-CA" b="1" dirty="0">
                <a:latin typeface="Comic Sans MS" pitchFamily="66" charset="0"/>
              </a:rPr>
              <a:t>.  Symmetry </a:t>
            </a:r>
            <a:endParaRPr lang="en-CA" dirty="0">
              <a:latin typeface="Comic Sans MS" pitchFamily="66" charset="0"/>
            </a:endParaRPr>
          </a:p>
          <a:p>
            <a:pPr lvl="0"/>
            <a:r>
              <a:rPr lang="en-CA" dirty="0">
                <a:latin typeface="Comic Sans MS" pitchFamily="66" charset="0"/>
              </a:rPr>
              <a:t>males and females are usually similar, any asymmetry indicates a difference between male and female population</a:t>
            </a:r>
          </a:p>
          <a:p>
            <a:pPr>
              <a:buNone/>
            </a:pPr>
            <a:r>
              <a:rPr lang="en-CA" dirty="0">
                <a:latin typeface="Comic Sans MS" pitchFamily="66" charset="0"/>
              </a:rPr>
              <a:t> </a:t>
            </a:r>
            <a:r>
              <a:rPr lang="en-CA" b="1" dirty="0" smtClean="0">
                <a:latin typeface="Comic Sans MS" pitchFamily="66" charset="0"/>
              </a:rPr>
              <a:t>3</a:t>
            </a:r>
            <a:r>
              <a:rPr lang="en-CA" b="1" dirty="0">
                <a:latin typeface="Comic Sans MS" pitchFamily="66" charset="0"/>
              </a:rPr>
              <a:t>.   Shape of sides </a:t>
            </a:r>
            <a:endParaRPr lang="en-CA" dirty="0">
              <a:latin typeface="Comic Sans MS" pitchFamily="66" charset="0"/>
            </a:endParaRPr>
          </a:p>
          <a:p>
            <a:pPr lvl="0"/>
            <a:r>
              <a:rPr lang="en-CA" dirty="0">
                <a:latin typeface="Comic Sans MS" pitchFamily="66" charset="0"/>
              </a:rPr>
              <a:t>concave sides indicate a high death rate and convex sides indicate a lower death rate.	</a:t>
            </a:r>
          </a:p>
          <a:p>
            <a:pPr>
              <a:buNone/>
            </a:pPr>
            <a:r>
              <a:rPr lang="en-CA" b="1" dirty="0" smtClean="0">
                <a:latin typeface="Comic Sans MS" pitchFamily="66" charset="0"/>
              </a:rPr>
              <a:t>4</a:t>
            </a:r>
            <a:r>
              <a:rPr lang="en-CA" b="1" dirty="0">
                <a:latin typeface="Comic Sans MS" pitchFamily="66" charset="0"/>
              </a:rPr>
              <a:t>.  Bumps in the sides</a:t>
            </a:r>
            <a:endParaRPr lang="en-CA" dirty="0">
              <a:latin typeface="Comic Sans MS" pitchFamily="66" charset="0"/>
            </a:endParaRPr>
          </a:p>
          <a:p>
            <a:pPr lvl="0"/>
            <a:r>
              <a:rPr lang="en-CA" dirty="0">
                <a:latin typeface="Comic Sans MS" pitchFamily="66" charset="0"/>
              </a:rPr>
              <a:t>irregularities in the sides indicate a demographic anomaly, such as a war.  </a:t>
            </a:r>
            <a:r>
              <a:rPr lang="en-CA" b="1" dirty="0">
                <a:latin typeface="Comic Sans MS" pitchFamily="66" charset="0"/>
              </a:rPr>
              <a:t>Note:</a:t>
            </a:r>
            <a:r>
              <a:rPr lang="en-CA" dirty="0">
                <a:latin typeface="Comic Sans MS" pitchFamily="66" charset="0"/>
              </a:rPr>
              <a:t> This bump will travel upward with time.</a:t>
            </a:r>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a:xfrm>
            <a:off x="457200" y="260648"/>
            <a:ext cx="8229600" cy="5865515"/>
          </a:xfrm>
        </p:spPr>
        <p:txBody>
          <a:bodyPr>
            <a:normAutofit fontScale="92500" lnSpcReduction="10000"/>
          </a:bodyPr>
          <a:lstStyle/>
          <a:p>
            <a:pPr>
              <a:buNone/>
            </a:pPr>
            <a:r>
              <a:rPr lang="en-CA" b="1" dirty="0">
                <a:latin typeface="Comic Sans MS" pitchFamily="66" charset="0"/>
              </a:rPr>
              <a:t>Migration:</a:t>
            </a:r>
            <a:endParaRPr lang="en-CA" dirty="0">
              <a:latin typeface="Comic Sans MS" pitchFamily="66" charset="0"/>
            </a:endParaRPr>
          </a:p>
          <a:p>
            <a:pPr lvl="0"/>
            <a:r>
              <a:rPr lang="en-CA" dirty="0">
                <a:latin typeface="Comic Sans MS" pitchFamily="66" charset="0"/>
              </a:rPr>
              <a:t>The movement of people from one region to another.</a:t>
            </a:r>
          </a:p>
          <a:p>
            <a:pPr lvl="0"/>
            <a:r>
              <a:rPr lang="en-CA" dirty="0">
                <a:latin typeface="Comic Sans MS" pitchFamily="66" charset="0"/>
              </a:rPr>
              <a:t>Example: Out of Newfoundland into Alberta.</a:t>
            </a:r>
          </a:p>
          <a:p>
            <a:pPr>
              <a:buNone/>
            </a:pPr>
            <a:r>
              <a:rPr lang="en-CA" dirty="0">
                <a:latin typeface="Comic Sans MS" pitchFamily="66" charset="0"/>
              </a:rPr>
              <a:t> </a:t>
            </a:r>
          </a:p>
          <a:p>
            <a:pPr>
              <a:buNone/>
            </a:pPr>
            <a:r>
              <a:rPr lang="en-CA" b="1" dirty="0">
                <a:latin typeface="Comic Sans MS" pitchFamily="66" charset="0"/>
              </a:rPr>
              <a:t>Immigration (In- Migration):</a:t>
            </a:r>
            <a:endParaRPr lang="en-CA" dirty="0">
              <a:latin typeface="Comic Sans MS" pitchFamily="66" charset="0"/>
            </a:endParaRPr>
          </a:p>
          <a:p>
            <a:pPr lvl="0"/>
            <a:r>
              <a:rPr lang="en-CA" dirty="0">
                <a:latin typeface="Comic Sans MS" pitchFamily="66" charset="0"/>
              </a:rPr>
              <a:t>Refers to the migration of people into the country, province, or region.</a:t>
            </a:r>
          </a:p>
          <a:p>
            <a:pPr>
              <a:buNone/>
            </a:pPr>
            <a:r>
              <a:rPr lang="en-CA" dirty="0">
                <a:latin typeface="Comic Sans MS" pitchFamily="66" charset="0"/>
              </a:rPr>
              <a:t> </a:t>
            </a:r>
          </a:p>
          <a:p>
            <a:pPr>
              <a:buNone/>
            </a:pPr>
            <a:r>
              <a:rPr lang="en-CA" b="1" dirty="0" err="1">
                <a:latin typeface="Comic Sans MS" pitchFamily="66" charset="0"/>
              </a:rPr>
              <a:t>Emmigration</a:t>
            </a:r>
            <a:r>
              <a:rPr lang="en-CA" b="1" dirty="0">
                <a:latin typeface="Comic Sans MS" pitchFamily="66" charset="0"/>
              </a:rPr>
              <a:t> (Out-Migration):</a:t>
            </a:r>
            <a:endParaRPr lang="en-CA" dirty="0">
              <a:latin typeface="Comic Sans MS" pitchFamily="66" charset="0"/>
            </a:endParaRPr>
          </a:p>
          <a:p>
            <a:pPr lvl="0"/>
            <a:r>
              <a:rPr lang="en-CA" dirty="0">
                <a:latin typeface="Comic Sans MS" pitchFamily="66" charset="0"/>
              </a:rPr>
              <a:t>Refers to the migration of people out of the country, province, or region.</a:t>
            </a:r>
          </a:p>
          <a:p>
            <a:pPr>
              <a:buNone/>
            </a:pPr>
            <a:r>
              <a:rPr lang="en-CA" dirty="0">
                <a:latin typeface="Comic Sans MS" pitchFamily="66" charset="0"/>
              </a:rPr>
              <a:t> </a:t>
            </a:r>
          </a:p>
          <a:p>
            <a:pPr>
              <a:buNone/>
            </a:pPr>
            <a:r>
              <a:rPr lang="en-CA" b="1" u="sng" dirty="0">
                <a:latin typeface="Comic Sans MS" pitchFamily="66" charset="0"/>
              </a:rPr>
              <a:t>Push and Pull Factors</a:t>
            </a:r>
            <a:r>
              <a:rPr lang="en-CA" b="1" u="sng" dirty="0" smtClean="0">
                <a:latin typeface="Comic Sans MS" pitchFamily="66" charset="0"/>
              </a:rPr>
              <a:t>:</a:t>
            </a:r>
            <a:r>
              <a:rPr lang="en-CA" b="1" dirty="0">
                <a:latin typeface="Comic Sans MS" pitchFamily="66" charset="0"/>
              </a:rPr>
              <a:t> </a:t>
            </a:r>
            <a:endParaRPr lang="en-CA" dirty="0">
              <a:latin typeface="Comic Sans MS" pitchFamily="66" charset="0"/>
            </a:endParaRPr>
          </a:p>
          <a:p>
            <a:r>
              <a:rPr lang="en-CA" dirty="0">
                <a:latin typeface="Comic Sans MS" pitchFamily="66" charset="0"/>
              </a:rPr>
              <a:t>Why do people migrate?</a:t>
            </a:r>
          </a:p>
          <a:p>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latin typeface="Comic Sans MS" pitchFamily="66" charset="0"/>
              </a:rPr>
              <a:t>Two categories or reasons for movement:</a:t>
            </a:r>
            <a:endParaRPr lang="en-CA" dirty="0">
              <a:latin typeface="Comic Sans MS" pitchFamily="66" charset="0"/>
            </a:endParaRPr>
          </a:p>
        </p:txBody>
      </p:sp>
      <p:sp>
        <p:nvSpPr>
          <p:cNvPr id="3" name="Content Placeholder 2"/>
          <p:cNvSpPr>
            <a:spLocks noGrp="1"/>
          </p:cNvSpPr>
          <p:nvPr>
            <p:ph sz="quarter" idx="1"/>
          </p:nvPr>
        </p:nvSpPr>
        <p:spPr/>
        <p:txBody>
          <a:bodyPr>
            <a:normAutofit fontScale="92500" lnSpcReduction="20000"/>
          </a:bodyPr>
          <a:lstStyle/>
          <a:p>
            <a:pPr>
              <a:buNone/>
            </a:pPr>
            <a:r>
              <a:rPr lang="en-CA" b="1" dirty="0">
                <a:latin typeface="Comic Sans MS" pitchFamily="66" charset="0"/>
              </a:rPr>
              <a:t>1.  Push factors</a:t>
            </a:r>
            <a:endParaRPr lang="en-CA" dirty="0">
              <a:latin typeface="Comic Sans MS" pitchFamily="66" charset="0"/>
            </a:endParaRPr>
          </a:p>
          <a:p>
            <a:pPr lvl="0"/>
            <a:r>
              <a:rPr lang="en-CA" dirty="0">
                <a:latin typeface="Comic Sans MS" pitchFamily="66" charset="0"/>
              </a:rPr>
              <a:t>People who want to get away from their place of origin.</a:t>
            </a:r>
          </a:p>
          <a:p>
            <a:pPr>
              <a:buNone/>
            </a:pPr>
            <a:r>
              <a:rPr lang="en-CA" dirty="0">
                <a:latin typeface="Comic Sans MS" pitchFamily="66" charset="0"/>
              </a:rPr>
              <a:t> </a:t>
            </a:r>
          </a:p>
          <a:p>
            <a:pPr>
              <a:buNone/>
            </a:pPr>
            <a:r>
              <a:rPr lang="en-CA" b="1" dirty="0">
                <a:latin typeface="Comic Sans MS" pitchFamily="66" charset="0"/>
              </a:rPr>
              <a:t>2.  Pull factors</a:t>
            </a:r>
            <a:endParaRPr lang="en-CA" dirty="0">
              <a:latin typeface="Comic Sans MS" pitchFamily="66" charset="0"/>
            </a:endParaRPr>
          </a:p>
          <a:p>
            <a:pPr lvl="0"/>
            <a:r>
              <a:rPr lang="en-CA" dirty="0">
                <a:latin typeface="Comic Sans MS" pitchFamily="66" charset="0"/>
              </a:rPr>
              <a:t>People want to go to a particular place.</a:t>
            </a:r>
          </a:p>
          <a:p>
            <a:pPr>
              <a:buNone/>
            </a:pPr>
            <a:r>
              <a:rPr lang="en-CA" dirty="0">
                <a:latin typeface="Comic Sans MS" pitchFamily="66" charset="0"/>
              </a:rPr>
              <a:t> </a:t>
            </a:r>
          </a:p>
          <a:p>
            <a:pPr>
              <a:buNone/>
            </a:pPr>
            <a:r>
              <a:rPr lang="en-CA" b="1" dirty="0">
                <a:latin typeface="Comic Sans MS" pitchFamily="66" charset="0"/>
              </a:rPr>
              <a:t>Notes:</a:t>
            </a:r>
            <a:r>
              <a:rPr lang="en-CA" dirty="0">
                <a:latin typeface="Comic Sans MS" pitchFamily="66" charset="0"/>
              </a:rPr>
              <a:t>  Besides push and pull forces are forces that keep people where they are.  These factors are referred to as intervening obstacles.</a:t>
            </a:r>
          </a:p>
          <a:p>
            <a:pPr>
              <a:buNone/>
            </a:pPr>
            <a:endParaRPr lang="en-CA" dirty="0">
              <a:latin typeface="Comic Sans MS" pitchFamily="66" charset="0"/>
            </a:endParaRPr>
          </a:p>
          <a:p>
            <a:pPr>
              <a:buNone/>
            </a:pPr>
            <a:r>
              <a:rPr lang="en-CA" dirty="0">
                <a:latin typeface="Comic Sans MS" pitchFamily="66" charset="0"/>
              </a:rPr>
              <a:t>Examples of Intervening obstacles,  mountains, rivers, borders, children, family culture.</a:t>
            </a:r>
          </a:p>
          <a:p>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 &amp; Immigration:</a:t>
            </a:r>
            <a:endParaRPr lang="en-CA" dirty="0"/>
          </a:p>
        </p:txBody>
      </p:sp>
      <p:sp>
        <p:nvSpPr>
          <p:cNvPr id="3" name="Content Placeholder 2"/>
          <p:cNvSpPr>
            <a:spLocks noGrp="1"/>
          </p:cNvSpPr>
          <p:nvPr>
            <p:ph sz="quarter" idx="1"/>
          </p:nvPr>
        </p:nvSpPr>
        <p:spPr/>
        <p:txBody>
          <a:bodyPr>
            <a:normAutofit/>
          </a:bodyPr>
          <a:lstStyle/>
          <a:p>
            <a:pPr>
              <a:buNone/>
            </a:pPr>
            <a:r>
              <a:rPr lang="en-CA" b="1" dirty="0">
                <a:latin typeface="Comic Sans MS" pitchFamily="66" charset="0"/>
              </a:rPr>
              <a:t>The main objectives of the immigration program are:</a:t>
            </a:r>
          </a:p>
          <a:p>
            <a:pPr lvl="0"/>
            <a:r>
              <a:rPr lang="en-CA" dirty="0">
                <a:latin typeface="Comic Sans MS" pitchFamily="66" charset="0"/>
              </a:rPr>
              <a:t>To reunite Canadian residents with close family members from abroad.</a:t>
            </a:r>
          </a:p>
          <a:p>
            <a:pPr lvl="0"/>
            <a:r>
              <a:rPr lang="en-CA" dirty="0">
                <a:latin typeface="Comic Sans MS" pitchFamily="66" charset="0"/>
              </a:rPr>
              <a:t>To protect genuine refugees.</a:t>
            </a:r>
          </a:p>
          <a:p>
            <a:pPr lvl="0"/>
            <a:r>
              <a:rPr lang="en-CA" dirty="0">
                <a:latin typeface="Comic Sans MS" pitchFamily="66" charset="0"/>
              </a:rPr>
              <a:t>To help develop a strong economy.</a:t>
            </a:r>
          </a:p>
          <a:p>
            <a:pPr lvl="0"/>
            <a:r>
              <a:rPr lang="en-CA" dirty="0">
                <a:latin typeface="Comic Sans MS" pitchFamily="66" charset="0"/>
              </a:rPr>
              <a:t>To maintain and protect the health, safety and good order of Canadian Society.</a:t>
            </a:r>
          </a:p>
          <a:p>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Comic Sans MS" pitchFamily="66" charset="0"/>
              </a:rPr>
              <a:t>General Admission Standards</a:t>
            </a:r>
            <a:endParaRPr lang="en-CA" dirty="0">
              <a:latin typeface="Comic Sans MS" pitchFamily="66" charset="0"/>
            </a:endParaRPr>
          </a:p>
        </p:txBody>
      </p:sp>
      <p:sp>
        <p:nvSpPr>
          <p:cNvPr id="3" name="Content Placeholder 2"/>
          <p:cNvSpPr>
            <a:spLocks noGrp="1"/>
          </p:cNvSpPr>
          <p:nvPr>
            <p:ph sz="quarter" idx="1"/>
          </p:nvPr>
        </p:nvSpPr>
        <p:spPr/>
        <p:txBody>
          <a:bodyPr>
            <a:normAutofit/>
          </a:bodyPr>
          <a:lstStyle/>
          <a:p>
            <a:pPr lvl="0"/>
            <a:r>
              <a:rPr lang="en-CA" dirty="0">
                <a:latin typeface="Comic Sans MS" pitchFamily="66" charset="0"/>
              </a:rPr>
              <a:t>All immigration applicants are assessed according to objective standards, without discrimination based on race, ethnic origin, color, religion or sex.</a:t>
            </a:r>
          </a:p>
          <a:p>
            <a:pPr lvl="0"/>
            <a:r>
              <a:rPr lang="en-CA" dirty="0">
                <a:latin typeface="Comic Sans MS" pitchFamily="66" charset="0"/>
              </a:rPr>
              <a:t>All applicants are subject to basic health and security standards.</a:t>
            </a:r>
          </a:p>
          <a:p>
            <a:r>
              <a:rPr lang="en-CA" dirty="0">
                <a:latin typeface="Comic Sans MS" pitchFamily="66" charset="0"/>
              </a:rPr>
              <a:t>For example, known criminals or people with medical conditions that might place excessive demands on Canada’s medical services, are not admitted to Canada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Comic Sans MS" pitchFamily="66" charset="0"/>
              </a:rPr>
              <a:t>Types </a:t>
            </a:r>
            <a:r>
              <a:rPr lang="en-CA" dirty="0">
                <a:latin typeface="Comic Sans MS" pitchFamily="66" charset="0"/>
              </a:rPr>
              <a:t>o</a:t>
            </a:r>
            <a:r>
              <a:rPr lang="en-CA" dirty="0" smtClean="0">
                <a:latin typeface="Comic Sans MS" pitchFamily="66" charset="0"/>
              </a:rPr>
              <a:t>f Immigration </a:t>
            </a:r>
            <a:endParaRPr lang="en-CA" dirty="0">
              <a:latin typeface="Comic Sans MS" pitchFamily="66" charset="0"/>
            </a:endParaRPr>
          </a:p>
        </p:txBody>
      </p:sp>
      <p:sp>
        <p:nvSpPr>
          <p:cNvPr id="3" name="Content Placeholder 2"/>
          <p:cNvSpPr>
            <a:spLocks noGrp="1"/>
          </p:cNvSpPr>
          <p:nvPr>
            <p:ph sz="quarter" idx="1"/>
          </p:nvPr>
        </p:nvSpPr>
        <p:spPr>
          <a:xfrm>
            <a:off x="395536" y="1268760"/>
            <a:ext cx="8229600" cy="5256584"/>
          </a:xfrm>
        </p:spPr>
        <p:txBody>
          <a:bodyPr>
            <a:noAutofit/>
          </a:bodyPr>
          <a:lstStyle/>
          <a:p>
            <a:pPr>
              <a:buNone/>
            </a:pPr>
            <a:r>
              <a:rPr lang="en-CA" sz="1800" b="1" dirty="0">
                <a:latin typeface="Comic Sans MS" pitchFamily="66" charset="0"/>
              </a:rPr>
              <a:t>1.  Family Class</a:t>
            </a:r>
            <a:endParaRPr lang="en-CA" sz="1800" dirty="0">
              <a:latin typeface="Comic Sans MS" pitchFamily="66" charset="0"/>
            </a:endParaRPr>
          </a:p>
          <a:p>
            <a:pPr lvl="0"/>
            <a:r>
              <a:rPr lang="en-CA" sz="1800" dirty="0">
                <a:latin typeface="Comic Sans MS" pitchFamily="66" charset="0"/>
              </a:rPr>
              <a:t>These are the spouses dependent children, parents, grandparents of Canadian citizens or permanent residents.</a:t>
            </a:r>
          </a:p>
          <a:p>
            <a:pPr lvl="0"/>
            <a:r>
              <a:rPr lang="en-CA" sz="1800" dirty="0">
                <a:latin typeface="Comic Sans MS" pitchFamily="66" charset="0"/>
              </a:rPr>
              <a:t>In order to come to Canada, they must be sponsored by their relative who agrees to support them while they settle into the country</a:t>
            </a:r>
            <a:r>
              <a:rPr lang="en-CA" sz="1800" dirty="0" smtClean="0">
                <a:latin typeface="Comic Sans MS" pitchFamily="66" charset="0"/>
              </a:rPr>
              <a:t>.</a:t>
            </a:r>
            <a:r>
              <a:rPr lang="en-CA" sz="1800" dirty="0">
                <a:latin typeface="Comic Sans MS" pitchFamily="66" charset="0"/>
              </a:rPr>
              <a:t> </a:t>
            </a:r>
          </a:p>
          <a:p>
            <a:pPr>
              <a:buNone/>
            </a:pPr>
            <a:r>
              <a:rPr lang="en-CA" sz="1800" b="1" dirty="0">
                <a:latin typeface="Comic Sans MS" pitchFamily="66" charset="0"/>
              </a:rPr>
              <a:t>2.  Refugees</a:t>
            </a:r>
            <a:endParaRPr lang="en-CA" sz="1800" dirty="0">
              <a:latin typeface="Comic Sans MS" pitchFamily="66" charset="0"/>
            </a:endParaRPr>
          </a:p>
          <a:p>
            <a:pPr lvl="0"/>
            <a:r>
              <a:rPr lang="en-CA" sz="1800" dirty="0">
                <a:latin typeface="Comic Sans MS" pitchFamily="66" charset="0"/>
              </a:rPr>
              <a:t>People fleeing persecution and seeing Canada’s protection.</a:t>
            </a:r>
          </a:p>
          <a:p>
            <a:pPr lvl="0"/>
            <a:r>
              <a:rPr lang="en-CA" sz="1800" dirty="0">
                <a:latin typeface="Comic Sans MS" pitchFamily="66" charset="0"/>
              </a:rPr>
              <a:t>Some refugees are sponsored and brought to Canada by the government or some private group.</a:t>
            </a:r>
          </a:p>
          <a:p>
            <a:pPr lvl="0"/>
            <a:r>
              <a:rPr lang="en-CA" sz="1800" dirty="0">
                <a:latin typeface="Comic Sans MS" pitchFamily="66" charset="0"/>
              </a:rPr>
              <a:t>Others come to Canada on their own and claiming refugee status</a:t>
            </a:r>
            <a:r>
              <a:rPr lang="en-CA" sz="1800" dirty="0" smtClean="0">
                <a:latin typeface="Comic Sans MS" pitchFamily="66" charset="0"/>
              </a:rPr>
              <a:t>.</a:t>
            </a:r>
            <a:r>
              <a:rPr lang="en-CA" sz="1800" dirty="0">
                <a:latin typeface="Comic Sans MS" pitchFamily="66" charset="0"/>
              </a:rPr>
              <a:t> </a:t>
            </a:r>
          </a:p>
          <a:p>
            <a:pPr>
              <a:buNone/>
            </a:pPr>
            <a:r>
              <a:rPr lang="en-CA" sz="1800" b="1" dirty="0">
                <a:latin typeface="Comic Sans MS" pitchFamily="66" charset="0"/>
              </a:rPr>
              <a:t>3.  Independent Class</a:t>
            </a:r>
            <a:endParaRPr lang="en-CA" sz="1800" dirty="0">
              <a:latin typeface="Comic Sans MS" pitchFamily="66" charset="0"/>
            </a:endParaRPr>
          </a:p>
          <a:p>
            <a:pPr lvl="0"/>
            <a:r>
              <a:rPr lang="en-CA" sz="1800" dirty="0">
                <a:latin typeface="Comic Sans MS" pitchFamily="66" charset="0"/>
              </a:rPr>
              <a:t>They must meet selection criteria which are intended to assess their ability to settle and establish themselves in Canada.</a:t>
            </a:r>
          </a:p>
          <a:p>
            <a:pPr lvl="0"/>
            <a:r>
              <a:rPr lang="en-CA" sz="1800" dirty="0">
                <a:latin typeface="Comic Sans MS" pitchFamily="66" charset="0"/>
              </a:rPr>
              <a:t>They are selected on the basis of their skills, business, expertise or investment capital</a:t>
            </a:r>
            <a:r>
              <a:rPr lang="en-CA" sz="1800" dirty="0" smtClean="0">
                <a:latin typeface="Comic Sans MS" pitchFamily="66" charset="0"/>
              </a:rPr>
              <a:t>.</a:t>
            </a:r>
            <a:r>
              <a:rPr lang="en-CA" sz="1800" dirty="0">
                <a:latin typeface="Comic Sans MS" pitchFamily="66" charset="0"/>
              </a:rPr>
              <a:t> </a:t>
            </a:r>
          </a:p>
          <a:p>
            <a:pPr>
              <a:buNone/>
            </a:pPr>
            <a:r>
              <a:rPr lang="en-CA" sz="1800" b="1" dirty="0">
                <a:latin typeface="Comic Sans MS" pitchFamily="66" charset="0"/>
              </a:rPr>
              <a:t>4.  Other</a:t>
            </a:r>
            <a:endParaRPr lang="en-CA" sz="1800" dirty="0">
              <a:latin typeface="Comic Sans MS" pitchFamily="66" charset="0"/>
            </a:endParaRPr>
          </a:p>
          <a:p>
            <a:r>
              <a:rPr lang="en-CA" sz="1800" dirty="0">
                <a:latin typeface="Comic Sans MS" pitchFamily="66" charset="0"/>
              </a:rPr>
              <a:t>Immigrants who come to Canada under special circumstances approved by government.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Comic Sans MS" pitchFamily="66" charset="0"/>
              </a:rPr>
              <a:t>The Land Before Canada:</a:t>
            </a:r>
            <a:endParaRPr lang="en-CA" dirty="0">
              <a:latin typeface="Comic Sans MS" pitchFamily="66" charset="0"/>
            </a:endParaRPr>
          </a:p>
        </p:txBody>
      </p:sp>
      <p:sp>
        <p:nvSpPr>
          <p:cNvPr id="3" name="Content Placeholder 2"/>
          <p:cNvSpPr>
            <a:spLocks noGrp="1"/>
          </p:cNvSpPr>
          <p:nvPr>
            <p:ph sz="quarter" idx="1"/>
          </p:nvPr>
        </p:nvSpPr>
        <p:spPr/>
        <p:txBody>
          <a:bodyPr>
            <a:normAutofit fontScale="77500" lnSpcReduction="20000"/>
          </a:bodyPr>
          <a:lstStyle/>
          <a:p>
            <a:r>
              <a:rPr lang="en-CA" b="1" dirty="0">
                <a:latin typeface="Comic Sans MS" pitchFamily="66" charset="0"/>
              </a:rPr>
              <a:t>Aboriginal</a:t>
            </a:r>
            <a:endParaRPr lang="en-CA" dirty="0">
              <a:latin typeface="Comic Sans MS" pitchFamily="66" charset="0"/>
            </a:endParaRPr>
          </a:p>
          <a:p>
            <a:pPr lvl="0"/>
            <a:r>
              <a:rPr lang="en-CA" dirty="0">
                <a:latin typeface="Comic Sans MS" pitchFamily="66" charset="0"/>
              </a:rPr>
              <a:t>Refers to the descendants of the original inhabitants of the land that is now Canada</a:t>
            </a:r>
            <a:r>
              <a:rPr lang="en-CA" dirty="0" smtClean="0">
                <a:latin typeface="Comic Sans MS" pitchFamily="66" charset="0"/>
              </a:rPr>
              <a:t>.</a:t>
            </a:r>
            <a:r>
              <a:rPr lang="en-CA" dirty="0">
                <a:latin typeface="Comic Sans MS" pitchFamily="66" charset="0"/>
              </a:rPr>
              <a:t> </a:t>
            </a:r>
          </a:p>
          <a:p>
            <a:r>
              <a:rPr lang="en-CA" b="1" dirty="0">
                <a:latin typeface="Comic Sans MS" pitchFamily="66" charset="0"/>
              </a:rPr>
              <a:t>Inuit</a:t>
            </a:r>
            <a:endParaRPr lang="en-CA" dirty="0">
              <a:latin typeface="Comic Sans MS" pitchFamily="66" charset="0"/>
            </a:endParaRPr>
          </a:p>
          <a:p>
            <a:pPr lvl="0"/>
            <a:r>
              <a:rPr lang="en-CA" dirty="0">
                <a:latin typeface="Comic Sans MS" pitchFamily="66" charset="0"/>
              </a:rPr>
              <a:t>Refers to Aboriginal peoples who live in Canada’s Arctic regions</a:t>
            </a:r>
            <a:r>
              <a:rPr lang="en-CA" dirty="0" smtClean="0">
                <a:latin typeface="Comic Sans MS" pitchFamily="66" charset="0"/>
              </a:rPr>
              <a:t>.</a:t>
            </a:r>
            <a:r>
              <a:rPr lang="en-CA" dirty="0">
                <a:latin typeface="Comic Sans MS" pitchFamily="66" charset="0"/>
              </a:rPr>
              <a:t> </a:t>
            </a:r>
          </a:p>
          <a:p>
            <a:r>
              <a:rPr lang="en-CA" b="1" dirty="0">
                <a:latin typeface="Comic Sans MS" pitchFamily="66" charset="0"/>
              </a:rPr>
              <a:t>First Nations</a:t>
            </a:r>
            <a:endParaRPr lang="en-CA" dirty="0">
              <a:latin typeface="Comic Sans MS" pitchFamily="66" charset="0"/>
            </a:endParaRPr>
          </a:p>
          <a:p>
            <a:pPr lvl="0"/>
            <a:r>
              <a:rPr lang="en-CA" dirty="0">
                <a:latin typeface="Comic Sans MS" pitchFamily="66" charset="0"/>
              </a:rPr>
              <a:t>Refers to a distinct group of Aboriginal people who share the same culture and history</a:t>
            </a:r>
            <a:r>
              <a:rPr lang="en-CA" dirty="0" smtClean="0">
                <a:latin typeface="Comic Sans MS" pitchFamily="66" charset="0"/>
              </a:rPr>
              <a:t>.</a:t>
            </a:r>
            <a:r>
              <a:rPr lang="en-CA" dirty="0">
                <a:latin typeface="Comic Sans MS" pitchFamily="66" charset="0"/>
              </a:rPr>
              <a:t> </a:t>
            </a:r>
          </a:p>
          <a:p>
            <a:r>
              <a:rPr lang="en-CA" b="1" dirty="0">
                <a:latin typeface="Comic Sans MS" pitchFamily="66" charset="0"/>
              </a:rPr>
              <a:t>Métis</a:t>
            </a:r>
            <a:endParaRPr lang="en-CA" dirty="0">
              <a:latin typeface="Comic Sans MS" pitchFamily="66" charset="0"/>
            </a:endParaRPr>
          </a:p>
          <a:p>
            <a:pPr lvl="0"/>
            <a:r>
              <a:rPr lang="en-CA" dirty="0">
                <a:latin typeface="Comic Sans MS" pitchFamily="66" charset="0"/>
              </a:rPr>
              <a:t>Descendants of European fur traders and Aboriginal people.</a:t>
            </a:r>
          </a:p>
          <a:p>
            <a:pPr lvl="0"/>
            <a:r>
              <a:rPr lang="en-CA" dirty="0">
                <a:latin typeface="Comic Sans MS" pitchFamily="66" charset="0"/>
              </a:rPr>
              <a:t>Approximately 30% of Aboriginal peoples are Métis</a:t>
            </a:r>
            <a:r>
              <a:rPr lang="en-CA" dirty="0" smtClean="0">
                <a:latin typeface="Comic Sans MS" pitchFamily="66" charset="0"/>
              </a:rPr>
              <a:t>.</a:t>
            </a:r>
            <a:r>
              <a:rPr lang="en-CA" dirty="0">
                <a:latin typeface="Comic Sans MS" pitchFamily="66" charset="0"/>
              </a:rPr>
              <a:t> </a:t>
            </a:r>
          </a:p>
          <a:p>
            <a:r>
              <a:rPr lang="en-CA" b="1" dirty="0">
                <a:latin typeface="Comic Sans MS" pitchFamily="66" charset="0"/>
              </a:rPr>
              <a:t>Aboriginal Culture</a:t>
            </a:r>
            <a:endParaRPr lang="en-CA" dirty="0">
              <a:latin typeface="Comic Sans MS" pitchFamily="66" charset="0"/>
            </a:endParaRPr>
          </a:p>
          <a:p>
            <a:r>
              <a:rPr lang="en-CA" dirty="0">
                <a:latin typeface="Comic Sans MS" pitchFamily="66" charset="0"/>
              </a:rPr>
              <a:t>Canada’s Aboriginal Peoples are quite diverse and yet similar in many ways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mic Sans MS" pitchFamily="66" charset="0"/>
              </a:rPr>
              <a:t>Some Similarities</a:t>
            </a:r>
            <a:endParaRPr lang="en-CA" dirty="0">
              <a:latin typeface="Comic Sans MS" pitchFamily="66" charset="0"/>
            </a:endParaRPr>
          </a:p>
        </p:txBody>
      </p:sp>
      <p:sp>
        <p:nvSpPr>
          <p:cNvPr id="3" name="Content Placeholder 2"/>
          <p:cNvSpPr>
            <a:spLocks noGrp="1"/>
          </p:cNvSpPr>
          <p:nvPr>
            <p:ph sz="quarter" idx="1"/>
          </p:nvPr>
        </p:nvSpPr>
        <p:spPr/>
        <p:txBody>
          <a:bodyPr/>
          <a:lstStyle/>
          <a:p>
            <a:pPr>
              <a:buNone/>
            </a:pPr>
            <a:r>
              <a:rPr lang="en-CA" dirty="0">
                <a:latin typeface="Comic Sans MS" pitchFamily="66" charset="0"/>
              </a:rPr>
              <a:t>1.  All live off the land and traded with other Aboriginal groups.</a:t>
            </a:r>
          </a:p>
          <a:p>
            <a:pPr>
              <a:buNone/>
            </a:pPr>
            <a:r>
              <a:rPr lang="en-CA" dirty="0">
                <a:latin typeface="Comic Sans MS" pitchFamily="66" charset="0"/>
              </a:rPr>
              <a:t>2.  All lived in organized societies with a form of government.</a:t>
            </a:r>
          </a:p>
          <a:p>
            <a:pPr>
              <a:buNone/>
            </a:pPr>
            <a:r>
              <a:rPr lang="en-CA" dirty="0">
                <a:latin typeface="Comic Sans MS" pitchFamily="66" charset="0"/>
              </a:rPr>
              <a:t>3.  Spiritual beliefs.</a:t>
            </a:r>
          </a:p>
          <a:p>
            <a:pPr>
              <a:buNone/>
            </a:pPr>
            <a:r>
              <a:rPr lang="en-CA" dirty="0">
                <a:latin typeface="Comic Sans MS" pitchFamily="66" charset="0"/>
              </a:rPr>
              <a:t>4.  A set of agreed upon values</a:t>
            </a:r>
          </a:p>
          <a:p>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a:xfrm>
            <a:off x="457200" y="260648"/>
            <a:ext cx="8229600" cy="5865515"/>
          </a:xfrm>
        </p:spPr>
        <p:txBody>
          <a:bodyPr>
            <a:normAutofit/>
          </a:bodyPr>
          <a:lstStyle/>
          <a:p>
            <a:r>
              <a:rPr lang="en-CA" b="1" dirty="0">
                <a:latin typeface="Comic Sans MS" pitchFamily="66" charset="0"/>
              </a:rPr>
              <a:t>Oral Traditions</a:t>
            </a:r>
            <a:endParaRPr lang="en-CA" dirty="0">
              <a:latin typeface="Comic Sans MS" pitchFamily="66" charset="0"/>
            </a:endParaRPr>
          </a:p>
          <a:p>
            <a:pPr lvl="0"/>
            <a:r>
              <a:rPr lang="en-CA" dirty="0">
                <a:latin typeface="Comic Sans MS" pitchFamily="66" charset="0"/>
              </a:rPr>
              <a:t>The history, knowledge and values as told in stories and legends that have been passed along for thousands of generations</a:t>
            </a:r>
            <a:r>
              <a:rPr lang="en-CA" dirty="0" smtClean="0">
                <a:latin typeface="Comic Sans MS" pitchFamily="66" charset="0"/>
              </a:rPr>
              <a:t>.</a:t>
            </a:r>
            <a:r>
              <a:rPr lang="en-CA" dirty="0">
                <a:latin typeface="Comic Sans MS" pitchFamily="66" charset="0"/>
              </a:rPr>
              <a:t> </a:t>
            </a:r>
          </a:p>
          <a:p>
            <a:r>
              <a:rPr lang="en-CA" b="1" dirty="0">
                <a:latin typeface="Comic Sans MS" pitchFamily="66" charset="0"/>
              </a:rPr>
              <a:t>Reserves</a:t>
            </a:r>
            <a:endParaRPr lang="en-CA" dirty="0">
              <a:latin typeface="Comic Sans MS" pitchFamily="66" charset="0"/>
            </a:endParaRPr>
          </a:p>
          <a:p>
            <a:pPr lvl="0"/>
            <a:r>
              <a:rPr lang="en-CA" dirty="0">
                <a:latin typeface="Comic Sans MS" pitchFamily="66" charset="0"/>
              </a:rPr>
              <a:t>Land that is legally owned by the federal government but has been set aside for use by a First Nation group.</a:t>
            </a:r>
          </a:p>
          <a:p>
            <a:pPr lvl="0"/>
            <a:r>
              <a:rPr lang="en-CA" dirty="0">
                <a:latin typeface="Comic Sans MS" pitchFamily="66" charset="0"/>
              </a:rPr>
              <a:t>Many Aboriginal peoples now prefer the term First Nation Community.</a:t>
            </a:r>
          </a:p>
          <a:p>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a:xfrm>
            <a:off x="467544" y="1988841"/>
            <a:ext cx="8229600" cy="2880320"/>
          </a:xfrm>
        </p:spPr>
        <p:txBody>
          <a:bodyPr/>
          <a:lstStyle/>
          <a:p>
            <a:r>
              <a:rPr lang="en-CA" sz="2000" dirty="0">
                <a:latin typeface="Comic Sans MS" pitchFamily="66" charset="0"/>
              </a:rPr>
              <a:t>Why do you think many Aboriginal cultures are endangered?</a:t>
            </a:r>
          </a:p>
          <a:p>
            <a:pPr>
              <a:buNone/>
            </a:pPr>
            <a:endParaRPr lang="en-CA" sz="2000" dirty="0">
              <a:latin typeface="Comic Sans MS" pitchFamily="66" charset="0"/>
            </a:endParaRPr>
          </a:p>
          <a:p>
            <a:r>
              <a:rPr lang="en-CA" sz="2000" dirty="0">
                <a:latin typeface="Comic Sans MS" pitchFamily="66" charset="0"/>
              </a:rPr>
              <a:t>What could Aboriginals teach non-Aboriginals about using resources wisely and respecting the environment?</a:t>
            </a:r>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quarter" idx="1"/>
          </p:nvPr>
        </p:nvSpPr>
        <p:spPr>
          <a:xfrm>
            <a:off x="457200" y="260648"/>
            <a:ext cx="8229600" cy="6192688"/>
          </a:xfrm>
        </p:spPr>
        <p:txBody>
          <a:bodyPr>
            <a:normAutofit fontScale="40000" lnSpcReduction="20000"/>
          </a:bodyPr>
          <a:lstStyle/>
          <a:p>
            <a:r>
              <a:rPr lang="en-CA" sz="4200" b="1" u="sng" dirty="0">
                <a:latin typeface="Comic Sans MS" pitchFamily="66" charset="0"/>
              </a:rPr>
              <a:t>Population:</a:t>
            </a:r>
            <a:endParaRPr lang="en-CA" sz="4200" dirty="0">
              <a:latin typeface="Comic Sans MS" pitchFamily="66" charset="0"/>
            </a:endParaRPr>
          </a:p>
          <a:p>
            <a:pPr lvl="0"/>
            <a:r>
              <a:rPr lang="en-CA" sz="4200" dirty="0">
                <a:latin typeface="Comic Sans MS" pitchFamily="66" charset="0"/>
              </a:rPr>
              <a:t>Measure of the # of people who live in a specific place at a specific time.</a:t>
            </a:r>
          </a:p>
          <a:p>
            <a:pPr lvl="0"/>
            <a:r>
              <a:rPr lang="en-CA" sz="4200" dirty="0">
                <a:latin typeface="Comic Sans MS" pitchFamily="66" charset="0"/>
              </a:rPr>
              <a:t>Usually follow a political boundary such as a country, province or town.</a:t>
            </a:r>
          </a:p>
          <a:p>
            <a:r>
              <a:rPr lang="en-CA" sz="4200" dirty="0">
                <a:latin typeface="Comic Sans MS" pitchFamily="66" charset="0"/>
              </a:rPr>
              <a:t> </a:t>
            </a:r>
          </a:p>
          <a:p>
            <a:r>
              <a:rPr lang="en-CA" sz="4200" b="1" u="sng" dirty="0">
                <a:latin typeface="Comic Sans MS" pitchFamily="66" charset="0"/>
              </a:rPr>
              <a:t>Diversity:</a:t>
            </a:r>
            <a:endParaRPr lang="en-CA" sz="4200" dirty="0">
              <a:latin typeface="Comic Sans MS" pitchFamily="66" charset="0"/>
            </a:endParaRPr>
          </a:p>
          <a:p>
            <a:pPr lvl="0"/>
            <a:r>
              <a:rPr lang="en-CA" sz="4200" dirty="0">
                <a:latin typeface="Comic Sans MS" pitchFamily="66" charset="0"/>
              </a:rPr>
              <a:t>A variety of different kinds. Ex.</a:t>
            </a:r>
          </a:p>
          <a:p>
            <a:pPr lvl="0"/>
            <a:r>
              <a:rPr lang="en-CA" sz="4200" dirty="0">
                <a:latin typeface="Comic Sans MS" pitchFamily="66" charset="0"/>
              </a:rPr>
              <a:t>Canada has a very diverse population. i.e. many different ethnic groups.</a:t>
            </a:r>
          </a:p>
          <a:p>
            <a:r>
              <a:rPr lang="en-CA" sz="4200" dirty="0">
                <a:latin typeface="Comic Sans MS" pitchFamily="66" charset="0"/>
              </a:rPr>
              <a:t> </a:t>
            </a:r>
          </a:p>
          <a:p>
            <a:r>
              <a:rPr lang="en-CA" sz="4200" b="1" u="sng" dirty="0">
                <a:latin typeface="Comic Sans MS" pitchFamily="66" charset="0"/>
              </a:rPr>
              <a:t>Population Density</a:t>
            </a:r>
            <a:r>
              <a:rPr lang="en-CA" sz="4200" dirty="0">
                <a:latin typeface="Comic Sans MS" pitchFamily="66" charset="0"/>
              </a:rPr>
              <a:t>:  </a:t>
            </a:r>
          </a:p>
          <a:p>
            <a:pPr lvl="0"/>
            <a:r>
              <a:rPr lang="en-CA" sz="4200" dirty="0">
                <a:latin typeface="Comic Sans MS" pitchFamily="66" charset="0"/>
              </a:rPr>
              <a:t>a measure of how compact or concentrated a population is.  It takes land as well as population into account.  Generally, cities would have a higher population density than a town in rural NL.</a:t>
            </a:r>
          </a:p>
          <a:p>
            <a:r>
              <a:rPr lang="en-CA" sz="4200" dirty="0">
                <a:latin typeface="Comic Sans MS" pitchFamily="66" charset="0"/>
              </a:rPr>
              <a:t> </a:t>
            </a:r>
          </a:p>
          <a:p>
            <a:r>
              <a:rPr lang="en-CA" sz="4200" dirty="0">
                <a:latin typeface="Comic Sans MS" pitchFamily="66" charset="0"/>
              </a:rPr>
              <a:t>Formula:</a:t>
            </a:r>
          </a:p>
          <a:p>
            <a:r>
              <a:rPr lang="en-CA" sz="4200" dirty="0">
                <a:latin typeface="Comic Sans MS" pitchFamily="66" charset="0"/>
              </a:rPr>
              <a:t>Population density  =  </a:t>
            </a:r>
            <a:r>
              <a:rPr lang="en-CA" sz="4200" u="sng" dirty="0">
                <a:latin typeface="Comic Sans MS" pitchFamily="66" charset="0"/>
              </a:rPr>
              <a:t>population</a:t>
            </a:r>
            <a:endParaRPr lang="en-CA" sz="4200" dirty="0">
              <a:latin typeface="Comic Sans MS" pitchFamily="66" charset="0"/>
            </a:endParaRPr>
          </a:p>
          <a:p>
            <a:r>
              <a:rPr lang="en-CA" sz="4200" dirty="0">
                <a:latin typeface="Comic Sans MS" pitchFamily="66" charset="0"/>
              </a:rPr>
              <a:t>Amount of land (area)</a:t>
            </a:r>
          </a:p>
          <a:p>
            <a:r>
              <a:rPr lang="en-CA" sz="4200" dirty="0">
                <a:latin typeface="Comic Sans MS" pitchFamily="66" charset="0"/>
              </a:rPr>
              <a:t> </a:t>
            </a:r>
          </a:p>
          <a:p>
            <a:pPr lvl="0"/>
            <a:r>
              <a:rPr lang="en-CA" sz="4200" dirty="0">
                <a:latin typeface="Comic Sans MS" pitchFamily="66" charset="0"/>
              </a:rPr>
              <a:t>Usually measured in Km</a:t>
            </a:r>
            <a:r>
              <a:rPr lang="en-CA" sz="4200" baseline="30000" dirty="0">
                <a:latin typeface="Comic Sans MS" pitchFamily="66" charset="0"/>
              </a:rPr>
              <a:t>2</a:t>
            </a:r>
            <a:r>
              <a:rPr lang="en-CA" sz="4200" dirty="0">
                <a:latin typeface="Comic Sans MS" pitchFamily="66" charset="0"/>
              </a:rPr>
              <a:t> or miles</a:t>
            </a:r>
            <a:r>
              <a:rPr lang="en-CA" sz="4200" baseline="30000" dirty="0">
                <a:latin typeface="Comic Sans MS" pitchFamily="66" charset="0"/>
              </a:rPr>
              <a:t>2</a:t>
            </a:r>
            <a:r>
              <a:rPr lang="en-CA" sz="4200" dirty="0">
                <a:latin typeface="Comic Sans MS" pitchFamily="66" charset="0"/>
              </a:rPr>
              <a:t>.</a:t>
            </a:r>
          </a:p>
          <a:p>
            <a:pPr>
              <a:buNone/>
            </a:pP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mic Sans MS" pitchFamily="66" charset="0"/>
              </a:rPr>
              <a:t>Migration in </a:t>
            </a:r>
            <a:r>
              <a:rPr lang="en-CA" dirty="0">
                <a:latin typeface="Comic Sans MS" pitchFamily="66" charset="0"/>
              </a:rPr>
              <a:t>C</a:t>
            </a:r>
            <a:r>
              <a:rPr lang="en-CA" dirty="0" smtClean="0">
                <a:latin typeface="Comic Sans MS" pitchFamily="66" charset="0"/>
              </a:rPr>
              <a:t>anada</a:t>
            </a:r>
            <a:endParaRPr lang="en-CA" dirty="0">
              <a:latin typeface="Comic Sans MS" pitchFamily="66" charset="0"/>
            </a:endParaRPr>
          </a:p>
        </p:txBody>
      </p:sp>
      <p:sp>
        <p:nvSpPr>
          <p:cNvPr id="3" name="Content Placeholder 2"/>
          <p:cNvSpPr>
            <a:spLocks noGrp="1"/>
          </p:cNvSpPr>
          <p:nvPr>
            <p:ph sz="quarter" idx="1"/>
          </p:nvPr>
        </p:nvSpPr>
        <p:spPr/>
        <p:txBody>
          <a:bodyPr>
            <a:normAutofit/>
          </a:bodyPr>
          <a:lstStyle/>
          <a:p>
            <a:pPr>
              <a:buNone/>
            </a:pPr>
            <a:r>
              <a:rPr lang="en-CA" sz="2000" b="1" dirty="0">
                <a:latin typeface="Comic Sans MS" pitchFamily="66" charset="0"/>
              </a:rPr>
              <a:t>Transatlantic </a:t>
            </a:r>
            <a:r>
              <a:rPr lang="en-CA" sz="2000" b="1" dirty="0" smtClean="0">
                <a:latin typeface="Comic Sans MS" pitchFamily="66" charset="0"/>
              </a:rPr>
              <a:t>Migration:</a:t>
            </a:r>
            <a:endParaRPr lang="en-CA" sz="2000" dirty="0">
              <a:latin typeface="Comic Sans MS" pitchFamily="66" charset="0"/>
            </a:endParaRPr>
          </a:p>
          <a:p>
            <a:pPr lvl="0"/>
            <a:r>
              <a:rPr lang="en-CA" sz="2000" dirty="0">
                <a:latin typeface="Comic Sans MS" pitchFamily="66" charset="0"/>
              </a:rPr>
              <a:t>The movement of people across the Atlantic Ocean to settle North America from approximately 1500 to 1900 A.D.</a:t>
            </a:r>
          </a:p>
          <a:p>
            <a:r>
              <a:rPr lang="en-CA" sz="2000" dirty="0">
                <a:latin typeface="Comic Sans MS" pitchFamily="66" charset="0"/>
              </a:rPr>
              <a:t>Two of the earliest explores are Johan Cabot and Christopher Columbus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mic Sans MS" pitchFamily="66" charset="0"/>
              </a:rPr>
              <a:t>The French</a:t>
            </a:r>
            <a:endParaRPr lang="en-CA" dirty="0">
              <a:latin typeface="Comic Sans MS" pitchFamily="66" charset="0"/>
            </a:endParaRPr>
          </a:p>
        </p:txBody>
      </p:sp>
      <p:sp>
        <p:nvSpPr>
          <p:cNvPr id="3" name="Content Placeholder 2"/>
          <p:cNvSpPr>
            <a:spLocks noGrp="1"/>
          </p:cNvSpPr>
          <p:nvPr>
            <p:ph sz="quarter" idx="1"/>
          </p:nvPr>
        </p:nvSpPr>
        <p:spPr/>
        <p:txBody>
          <a:bodyPr>
            <a:noAutofit/>
          </a:bodyPr>
          <a:lstStyle/>
          <a:p>
            <a:pPr>
              <a:buNone/>
            </a:pPr>
            <a:r>
              <a:rPr lang="en-CA" sz="2400" b="1" dirty="0">
                <a:latin typeface="Comic Sans MS" pitchFamily="66" charset="0"/>
              </a:rPr>
              <a:t>Acadia</a:t>
            </a:r>
            <a:endParaRPr lang="en-CA" sz="2400" dirty="0">
              <a:latin typeface="Comic Sans MS" pitchFamily="66" charset="0"/>
            </a:endParaRPr>
          </a:p>
          <a:p>
            <a:pPr lvl="0"/>
            <a:r>
              <a:rPr lang="en-CA" sz="2400" dirty="0">
                <a:latin typeface="Comic Sans MS" pitchFamily="66" charset="0"/>
              </a:rPr>
              <a:t>An area that now includes Nova Scotia, PEI, and part of New Brunswick.</a:t>
            </a:r>
          </a:p>
          <a:p>
            <a:pPr lvl="0"/>
            <a:r>
              <a:rPr lang="en-CA" sz="2400" dirty="0">
                <a:latin typeface="Comic Sans MS" pitchFamily="66" charset="0"/>
              </a:rPr>
              <a:t>Claimed for France by Samuel de Champlain, a French Explorer.</a:t>
            </a:r>
          </a:p>
          <a:p>
            <a:pPr lvl="0"/>
            <a:r>
              <a:rPr lang="en-CA" sz="2400" dirty="0">
                <a:latin typeface="Comic Sans MS" pitchFamily="66" charset="0"/>
              </a:rPr>
              <a:t>The first permanent settlement of Europeans in Canada</a:t>
            </a:r>
            <a:r>
              <a:rPr lang="en-CA" sz="2400" dirty="0" smtClean="0">
                <a:latin typeface="Comic Sans MS" pitchFamily="66" charset="0"/>
              </a:rPr>
              <a:t>.</a:t>
            </a:r>
            <a:r>
              <a:rPr lang="en-CA" sz="2400" dirty="0">
                <a:latin typeface="Comic Sans MS" pitchFamily="66" charset="0"/>
              </a:rPr>
              <a:t> </a:t>
            </a:r>
            <a:endParaRPr lang="en-CA" sz="2400" dirty="0" smtClean="0">
              <a:latin typeface="Comic Sans MS" pitchFamily="66" charset="0"/>
            </a:endParaRPr>
          </a:p>
          <a:p>
            <a:pPr lvl="0">
              <a:buNone/>
            </a:pPr>
            <a:endParaRPr lang="en-CA" sz="2400" dirty="0">
              <a:latin typeface="Comic Sans MS" pitchFamily="66" charset="0"/>
            </a:endParaRPr>
          </a:p>
          <a:p>
            <a:pPr>
              <a:buNone/>
            </a:pPr>
            <a:r>
              <a:rPr lang="en-CA" sz="2400" b="1" dirty="0" smtClean="0">
                <a:latin typeface="Comic Sans MS" pitchFamily="66" charset="0"/>
              </a:rPr>
              <a:t>New </a:t>
            </a:r>
            <a:r>
              <a:rPr lang="en-CA" sz="2400" b="1" dirty="0">
                <a:latin typeface="Comic Sans MS" pitchFamily="66" charset="0"/>
              </a:rPr>
              <a:t>France</a:t>
            </a:r>
            <a:endParaRPr lang="en-CA" sz="2400" dirty="0">
              <a:latin typeface="Comic Sans MS" pitchFamily="66" charset="0"/>
            </a:endParaRPr>
          </a:p>
          <a:p>
            <a:r>
              <a:rPr lang="en-CA" sz="2400" dirty="0">
                <a:latin typeface="Comic Sans MS" pitchFamily="66" charset="0"/>
              </a:rPr>
              <a:t>Established by Champlain in 1608 in what is now Quebec City.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mic Sans MS" pitchFamily="66" charset="0"/>
              </a:rPr>
              <a:t>The British in </a:t>
            </a:r>
            <a:r>
              <a:rPr lang="en-CA" dirty="0">
                <a:latin typeface="Comic Sans MS" pitchFamily="66" charset="0"/>
              </a:rPr>
              <a:t>C</a:t>
            </a:r>
            <a:r>
              <a:rPr lang="en-CA" dirty="0" smtClean="0">
                <a:latin typeface="Comic Sans MS" pitchFamily="66" charset="0"/>
              </a:rPr>
              <a:t>anada</a:t>
            </a:r>
            <a:endParaRPr lang="en-CA" dirty="0">
              <a:latin typeface="Comic Sans MS" pitchFamily="66" charset="0"/>
            </a:endParaRPr>
          </a:p>
        </p:txBody>
      </p:sp>
      <p:sp>
        <p:nvSpPr>
          <p:cNvPr id="3" name="Content Placeholder 2"/>
          <p:cNvSpPr>
            <a:spLocks noGrp="1"/>
          </p:cNvSpPr>
          <p:nvPr>
            <p:ph sz="quarter" idx="1"/>
          </p:nvPr>
        </p:nvSpPr>
        <p:spPr/>
        <p:txBody>
          <a:bodyPr>
            <a:normAutofit fontScale="92500" lnSpcReduction="20000"/>
          </a:bodyPr>
          <a:lstStyle/>
          <a:p>
            <a:r>
              <a:rPr lang="en-CA" sz="2800" b="1" dirty="0">
                <a:latin typeface="Comic Sans MS" pitchFamily="66" charset="0"/>
              </a:rPr>
              <a:t>Loyalist</a:t>
            </a:r>
            <a:endParaRPr lang="en-CA" sz="2800" dirty="0">
              <a:latin typeface="Comic Sans MS" pitchFamily="66" charset="0"/>
            </a:endParaRPr>
          </a:p>
          <a:p>
            <a:pPr lvl="0"/>
            <a:r>
              <a:rPr lang="en-CA" sz="2800" dirty="0">
                <a:latin typeface="Comic Sans MS" pitchFamily="66" charset="0"/>
              </a:rPr>
              <a:t>Former American colonist who crossed over to Canada after the US declared its independence from Britain (they wanted to remain loyal).</a:t>
            </a:r>
          </a:p>
          <a:p>
            <a:pPr>
              <a:buNone/>
            </a:pPr>
            <a:endParaRPr lang="en-CA" sz="2800" dirty="0">
              <a:latin typeface="Comic Sans MS" pitchFamily="66" charset="0"/>
            </a:endParaRPr>
          </a:p>
          <a:p>
            <a:r>
              <a:rPr lang="en-CA" sz="2800" b="1" dirty="0">
                <a:latin typeface="Comic Sans MS" pitchFamily="66" charset="0"/>
              </a:rPr>
              <a:t>La Deportation</a:t>
            </a:r>
            <a:endParaRPr lang="en-CA" sz="2800" dirty="0">
              <a:latin typeface="Comic Sans MS" pitchFamily="66" charset="0"/>
            </a:endParaRPr>
          </a:p>
          <a:p>
            <a:pPr lvl="0"/>
            <a:r>
              <a:rPr lang="en-CA" sz="2800" dirty="0">
                <a:latin typeface="Comic Sans MS" pitchFamily="66" charset="0"/>
              </a:rPr>
              <a:t>During the Seven Years War the British took control of Canada and expelled the Acadians when they would not take an Oath of Loyalty to the British.</a:t>
            </a:r>
          </a:p>
          <a:p>
            <a:pPr lvl="0"/>
            <a:r>
              <a:rPr lang="en-CA" sz="2800" dirty="0">
                <a:latin typeface="Comic Sans MS" pitchFamily="66" charset="0"/>
              </a:rPr>
              <a:t>About 2000 Acadians were allowed to return to Nova Scotia, PEI and New Brunswick.</a:t>
            </a:r>
          </a:p>
          <a:p>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mic Sans MS" pitchFamily="66" charset="0"/>
              </a:rPr>
              <a:t>Immigration Since 1900</a:t>
            </a:r>
            <a:endParaRPr lang="en-CA" dirty="0">
              <a:latin typeface="Comic Sans MS" pitchFamily="66" charset="0"/>
            </a:endParaRPr>
          </a:p>
        </p:txBody>
      </p:sp>
      <p:sp>
        <p:nvSpPr>
          <p:cNvPr id="3" name="Content Placeholder 2"/>
          <p:cNvSpPr>
            <a:spLocks noGrp="1"/>
          </p:cNvSpPr>
          <p:nvPr>
            <p:ph sz="quarter" idx="1"/>
          </p:nvPr>
        </p:nvSpPr>
        <p:spPr/>
        <p:txBody>
          <a:bodyPr>
            <a:normAutofit fontScale="77500" lnSpcReduction="20000"/>
          </a:bodyPr>
          <a:lstStyle/>
          <a:p>
            <a:pPr lvl="0"/>
            <a:r>
              <a:rPr lang="en-CA" sz="3100" dirty="0">
                <a:latin typeface="Comic Sans MS" pitchFamily="66" charset="0"/>
              </a:rPr>
              <a:t>Many immigrants came to Canada because the government offered free land in order to establish an east-to-west presence.  It wanted to settle the prairies and encourage large farms.</a:t>
            </a:r>
          </a:p>
          <a:p>
            <a:pPr lvl="0"/>
            <a:r>
              <a:rPr lang="en-CA" sz="3100" dirty="0">
                <a:latin typeface="Comic Sans MS" pitchFamily="66" charset="0"/>
              </a:rPr>
              <a:t>Many British immigrants tended to work in Canada’s manufacturing industries and settled in larger cities.</a:t>
            </a:r>
          </a:p>
          <a:p>
            <a:pPr lvl="0"/>
            <a:r>
              <a:rPr lang="en-CA" sz="3100" dirty="0">
                <a:latin typeface="Comic Sans MS" pitchFamily="66" charset="0"/>
              </a:rPr>
              <a:t>WWII brought many immigrants and refugees who were leaving war-torn Europe.</a:t>
            </a:r>
          </a:p>
          <a:p>
            <a:pPr lvl="0"/>
            <a:r>
              <a:rPr lang="en-CA" sz="3100" dirty="0">
                <a:latin typeface="Comic Sans MS" pitchFamily="66" charset="0"/>
              </a:rPr>
              <a:t>During the 1970s and 1980s, Canada has seen changes in its immigration policy, due to the federal government’s new policy of multiculturalism, and is now one of the most open in the world.</a:t>
            </a:r>
          </a:p>
          <a:p>
            <a:endParaRPr lang="en-C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2" y="1"/>
          <a:ext cx="9143999" cy="6857998"/>
        </p:xfrm>
        <a:graphic>
          <a:graphicData uri="http://schemas.openxmlformats.org/drawingml/2006/table">
            <a:tbl>
              <a:tblPr firstRow="1" bandRow="1">
                <a:tableStyleId>{ED083AE6-46FA-4A59-8FB0-9F97EB10719F}</a:tableStyleId>
              </a:tblPr>
              <a:tblGrid>
                <a:gridCol w="2262136"/>
                <a:gridCol w="2262136"/>
                <a:gridCol w="2262136"/>
                <a:gridCol w="2357591"/>
              </a:tblGrid>
              <a:tr h="749444">
                <a:tc>
                  <a:txBody>
                    <a:bodyPr/>
                    <a:lstStyle/>
                    <a:p>
                      <a:r>
                        <a:rPr lang="en-CA" dirty="0" smtClean="0"/>
                        <a:t>Period</a:t>
                      </a:r>
                      <a:endParaRPr lang="en-CA" dirty="0"/>
                    </a:p>
                  </a:txBody>
                  <a:tcPr/>
                </a:tc>
                <a:tc>
                  <a:txBody>
                    <a:bodyPr/>
                    <a:lstStyle/>
                    <a:p>
                      <a:r>
                        <a:rPr lang="en-CA" dirty="0" smtClean="0"/>
                        <a:t>Major Migrations</a:t>
                      </a:r>
                      <a:endParaRPr lang="en-CA" dirty="0"/>
                    </a:p>
                  </a:txBody>
                  <a:tcPr/>
                </a:tc>
                <a:tc>
                  <a:txBody>
                    <a:bodyPr/>
                    <a:lstStyle/>
                    <a:p>
                      <a:r>
                        <a:rPr lang="en-CA" dirty="0" smtClean="0"/>
                        <a:t>Significant</a:t>
                      </a:r>
                      <a:r>
                        <a:rPr lang="en-CA" baseline="0" dirty="0" smtClean="0"/>
                        <a:t> Consequences</a:t>
                      </a:r>
                      <a:endParaRPr lang="en-CA" dirty="0"/>
                    </a:p>
                  </a:txBody>
                  <a:tcPr/>
                </a:tc>
                <a:tc>
                  <a:txBody>
                    <a:bodyPr/>
                    <a:lstStyle/>
                    <a:p>
                      <a:r>
                        <a:rPr lang="en-CA" dirty="0" smtClean="0"/>
                        <a:t>Example/</a:t>
                      </a:r>
                      <a:r>
                        <a:rPr lang="en-CA" baseline="0" dirty="0" smtClean="0"/>
                        <a:t>Evidence</a:t>
                      </a:r>
                      <a:endParaRPr lang="en-CA" dirty="0"/>
                    </a:p>
                  </a:txBody>
                  <a:tcPr/>
                </a:tc>
              </a:tr>
              <a:tr h="2034202">
                <a:tc>
                  <a:txBody>
                    <a:bodyPr/>
                    <a:lstStyle/>
                    <a:p>
                      <a:r>
                        <a:rPr lang="en-CA" dirty="0" smtClean="0"/>
                        <a:t>Pre 1500</a:t>
                      </a:r>
                      <a:endParaRPr lang="en-CA" dirty="0"/>
                    </a:p>
                  </a:txBody>
                  <a:tcPr/>
                </a:tc>
                <a:tc>
                  <a:txBody>
                    <a:bodyPr/>
                    <a:lstStyle/>
                    <a:p>
                      <a:r>
                        <a:rPr lang="en-CA" dirty="0" smtClean="0"/>
                        <a:t>Aboriginal peoples populated the region </a:t>
                      </a:r>
                      <a:r>
                        <a:rPr lang="en-CA" noProof="0" dirty="0" smtClean="0"/>
                        <a:t>extensively</a:t>
                      </a:r>
                      <a:r>
                        <a:rPr lang="en-CA" dirty="0" smtClean="0"/>
                        <a:t>.</a:t>
                      </a:r>
                    </a:p>
                    <a:p>
                      <a:r>
                        <a:rPr lang="en-CA" dirty="0" smtClean="0"/>
                        <a:t>No transatlantic migrations.</a:t>
                      </a:r>
                      <a:endParaRPr lang="en-CA" dirty="0"/>
                    </a:p>
                  </a:txBody>
                  <a:tcPr/>
                </a:tc>
                <a:tc>
                  <a:txBody>
                    <a:bodyPr/>
                    <a:lstStyle/>
                    <a:p>
                      <a:r>
                        <a:rPr lang="en-CA" dirty="0" smtClean="0"/>
                        <a:t>Aboriginal peoples developed adaptations to their environments .</a:t>
                      </a:r>
                      <a:r>
                        <a:rPr lang="en-CA" baseline="0" dirty="0" smtClean="0"/>
                        <a:t> T</a:t>
                      </a:r>
                      <a:r>
                        <a:rPr lang="en-CA" dirty="0" smtClean="0"/>
                        <a:t>hese</a:t>
                      </a:r>
                      <a:r>
                        <a:rPr lang="en-CA" baseline="0" dirty="0" smtClean="0"/>
                        <a:t> societies flourished.</a:t>
                      </a:r>
                      <a:endParaRPr lang="en-CA" dirty="0"/>
                    </a:p>
                  </a:txBody>
                  <a:tcPr/>
                </a:tc>
                <a:tc>
                  <a:txBody>
                    <a:bodyPr/>
                    <a:lstStyle/>
                    <a:p>
                      <a:r>
                        <a:rPr lang="en-CA" dirty="0" smtClean="0"/>
                        <a:t>No major exploitation or destruction of environment. </a:t>
                      </a:r>
                      <a:endParaRPr lang="en-CA" dirty="0"/>
                    </a:p>
                  </a:txBody>
                  <a:tcPr/>
                </a:tc>
              </a:tr>
              <a:tr h="3640152">
                <a:tc>
                  <a:txBody>
                    <a:bodyPr/>
                    <a:lstStyle/>
                    <a:p>
                      <a:r>
                        <a:rPr lang="en-CA" dirty="0" smtClean="0"/>
                        <a:t>1500-</a:t>
                      </a:r>
                      <a:r>
                        <a:rPr lang="en-CA" baseline="0" dirty="0" smtClean="0"/>
                        <a:t>1900</a:t>
                      </a:r>
                      <a:endParaRPr lang="en-CA" dirty="0" smtClean="0"/>
                    </a:p>
                  </a:txBody>
                  <a:tcPr/>
                </a:tc>
                <a:tc>
                  <a:txBody>
                    <a:bodyPr/>
                    <a:lstStyle/>
                    <a:p>
                      <a:r>
                        <a:rPr lang="en-CA" dirty="0" smtClean="0"/>
                        <a:t>After early explorers in late 1400s, French established Acadia and then the New France.</a:t>
                      </a:r>
                    </a:p>
                    <a:p>
                      <a:r>
                        <a:rPr lang="en-CA" dirty="0" smtClean="0"/>
                        <a:t>British took control in 1763 and by mid- 1800s hundreds  of thousands of immigrants came from the United Kingdom. </a:t>
                      </a:r>
                      <a:endParaRPr lang="en-CA" dirty="0"/>
                    </a:p>
                  </a:txBody>
                  <a:tcPr/>
                </a:tc>
                <a:tc>
                  <a:txBody>
                    <a:bodyPr/>
                    <a:lstStyle/>
                    <a:p>
                      <a:r>
                        <a:rPr lang="en-CA" dirty="0" smtClean="0"/>
                        <a:t>Europeans displaced Aboriginal peoples,</a:t>
                      </a:r>
                      <a:r>
                        <a:rPr lang="en-CA" baseline="0" dirty="0" smtClean="0"/>
                        <a:t> created new societies, and exploited resources to support the growing population in Europe.</a:t>
                      </a:r>
                      <a:endParaRPr lang="en-CA" dirty="0"/>
                    </a:p>
                  </a:txBody>
                  <a:tcPr/>
                </a:tc>
                <a:tc>
                  <a:txBody>
                    <a:bodyPr/>
                    <a:lstStyle/>
                    <a:p>
                      <a:r>
                        <a:rPr lang="en-CA" dirty="0" smtClean="0"/>
                        <a:t> Atlantic fishery flourished</a:t>
                      </a:r>
                      <a:r>
                        <a:rPr lang="en-CA" baseline="0" dirty="0" smtClean="0"/>
                        <a:t> because fish was a valuable source protein for Europe’s growing population. </a:t>
                      </a:r>
                      <a:r>
                        <a:rPr lang="en-CA" baseline="0" dirty="0" err="1" smtClean="0"/>
                        <a:t>Beothuk</a:t>
                      </a:r>
                      <a:r>
                        <a:rPr lang="en-CA" baseline="0" dirty="0" smtClean="0"/>
                        <a:t> people on Newfoundland were wiped out.</a:t>
                      </a:r>
                      <a:endParaRPr lang="en-CA" dirty="0"/>
                    </a:p>
                  </a:txBody>
                  <a:tcPr/>
                </a:tc>
              </a:tr>
              <a:tr h="434200">
                <a:tc>
                  <a:txBody>
                    <a:bodyPr/>
                    <a:lstStyle/>
                    <a:p>
                      <a:endParaRPr lang="en-CA" dirty="0" smtClean="0"/>
                    </a:p>
                  </a:txBody>
                  <a:tcPr/>
                </a:tc>
                <a:tc>
                  <a:txBody>
                    <a:bodyPr/>
                    <a:lstStyle/>
                    <a:p>
                      <a:endParaRPr lang="en-CA" dirty="0"/>
                    </a:p>
                  </a:txBody>
                  <a:tcPr/>
                </a:tc>
                <a:tc>
                  <a:txBody>
                    <a:bodyPr/>
                    <a:lstStyle/>
                    <a:p>
                      <a:endParaRPr lang="en-CA" dirty="0"/>
                    </a:p>
                  </a:txBody>
                  <a:tcPr/>
                </a:tc>
                <a:tc>
                  <a:txBody>
                    <a:bodyPr/>
                    <a:lstStyle/>
                    <a:p>
                      <a:endParaRPr lang="en-CA"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0" y="0"/>
          <a:ext cx="9144000" cy="6390632"/>
        </p:xfrm>
        <a:graphic>
          <a:graphicData uri="http://schemas.openxmlformats.org/drawingml/2006/table">
            <a:tbl>
              <a:tblPr firstRow="1" bandRow="1">
                <a:tableStyleId>{ED083AE6-46FA-4A59-8FB0-9F97EB10719F}</a:tableStyleId>
              </a:tblPr>
              <a:tblGrid>
                <a:gridCol w="2286000"/>
                <a:gridCol w="2286000"/>
                <a:gridCol w="2286000"/>
                <a:gridCol w="2286000"/>
              </a:tblGrid>
              <a:tr h="692696">
                <a:tc>
                  <a:txBody>
                    <a:bodyPr/>
                    <a:lstStyle/>
                    <a:p>
                      <a:r>
                        <a:rPr lang="en-CA" dirty="0" smtClean="0"/>
                        <a:t>Period</a:t>
                      </a:r>
                      <a:endParaRPr lang="en-CA" dirty="0"/>
                    </a:p>
                  </a:txBody>
                  <a:tcPr/>
                </a:tc>
                <a:tc>
                  <a:txBody>
                    <a:bodyPr/>
                    <a:lstStyle/>
                    <a:p>
                      <a:r>
                        <a:rPr lang="en-CA" dirty="0" smtClean="0"/>
                        <a:t>Major Migrations</a:t>
                      </a:r>
                      <a:endParaRPr lang="en-CA" dirty="0"/>
                    </a:p>
                  </a:txBody>
                  <a:tcPr/>
                </a:tc>
                <a:tc>
                  <a:txBody>
                    <a:bodyPr/>
                    <a:lstStyle/>
                    <a:p>
                      <a:r>
                        <a:rPr lang="en-CA" dirty="0" smtClean="0"/>
                        <a:t>Significant</a:t>
                      </a:r>
                      <a:r>
                        <a:rPr lang="en-CA" baseline="0" dirty="0" smtClean="0"/>
                        <a:t> Consequences</a:t>
                      </a:r>
                      <a:endParaRPr lang="en-CA" dirty="0"/>
                    </a:p>
                  </a:txBody>
                  <a:tcPr/>
                </a:tc>
                <a:tc>
                  <a:txBody>
                    <a:bodyPr/>
                    <a:lstStyle/>
                    <a:p>
                      <a:r>
                        <a:rPr lang="en-CA" dirty="0" smtClean="0"/>
                        <a:t>Example/Evidence</a:t>
                      </a:r>
                      <a:endParaRPr lang="en-CA" dirty="0"/>
                    </a:p>
                  </a:txBody>
                  <a:tcPr/>
                </a:tc>
              </a:tr>
              <a:tr h="5697936">
                <a:tc>
                  <a:txBody>
                    <a:bodyPr/>
                    <a:lstStyle/>
                    <a:p>
                      <a:r>
                        <a:rPr lang="en-CA" dirty="0" smtClean="0"/>
                        <a:t>Post 1900</a:t>
                      </a:r>
                      <a:endParaRPr lang="en-CA" dirty="0"/>
                    </a:p>
                  </a:txBody>
                  <a:tcPr/>
                </a:tc>
                <a:tc>
                  <a:txBody>
                    <a:bodyPr/>
                    <a:lstStyle/>
                    <a:p>
                      <a:r>
                        <a:rPr lang="en-CA" dirty="0" smtClean="0"/>
                        <a:t>In</a:t>
                      </a:r>
                      <a:r>
                        <a:rPr lang="en-CA" baseline="0" dirty="0" smtClean="0"/>
                        <a:t> early 1900s, Canadian government attracted immigrants from Eastern Europe to settle the West.</a:t>
                      </a:r>
                    </a:p>
                    <a:p>
                      <a:endParaRPr lang="en-CA" baseline="0" dirty="0" smtClean="0"/>
                    </a:p>
                    <a:p>
                      <a:r>
                        <a:rPr lang="en-CA" baseline="0" dirty="0" smtClean="0"/>
                        <a:t>After the second world war, thousands of immigrants came from war-torn Europe.</a:t>
                      </a:r>
                    </a:p>
                    <a:p>
                      <a:endParaRPr lang="en-CA" baseline="0" dirty="0" smtClean="0"/>
                    </a:p>
                    <a:p>
                      <a:r>
                        <a:rPr lang="en-CA" baseline="0" dirty="0" smtClean="0"/>
                        <a:t>In the 1970s, Canada’s multiculturalism and immigration policies attracted immigrants from all over the world.</a:t>
                      </a:r>
                      <a:endParaRPr lang="en-CA" dirty="0"/>
                    </a:p>
                  </a:txBody>
                  <a:tcPr/>
                </a:tc>
                <a:tc>
                  <a:txBody>
                    <a:bodyPr/>
                    <a:lstStyle/>
                    <a:p>
                      <a:r>
                        <a:rPr lang="en-CA" dirty="0" smtClean="0"/>
                        <a:t>Canadian society</a:t>
                      </a:r>
                      <a:r>
                        <a:rPr lang="en-CA" baseline="0" dirty="0" smtClean="0"/>
                        <a:t> became increasingly diverse. There was extensive resource exploitation as new industries, cities, transportation systems, and lands were developed.</a:t>
                      </a:r>
                      <a:endParaRPr lang="en-CA" dirty="0"/>
                    </a:p>
                  </a:txBody>
                  <a:tcPr/>
                </a:tc>
                <a:tc>
                  <a:txBody>
                    <a:bodyPr/>
                    <a:lstStyle/>
                    <a:p>
                      <a:r>
                        <a:rPr lang="en-CA" dirty="0" smtClean="0"/>
                        <a:t>Canadian society became</a:t>
                      </a:r>
                      <a:r>
                        <a:rPr lang="en-CA" baseline="0" dirty="0" smtClean="0"/>
                        <a:t> a model to the world for successful multiculturalism.</a:t>
                      </a:r>
                      <a:endParaRPr lang="en-CA"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quarter" idx="1"/>
          </p:nvPr>
        </p:nvSpPr>
        <p:spPr>
          <a:xfrm>
            <a:off x="457200" y="260648"/>
            <a:ext cx="8229600" cy="5865515"/>
          </a:xfrm>
        </p:spPr>
        <p:txBody>
          <a:bodyPr>
            <a:normAutofit/>
          </a:bodyPr>
          <a:lstStyle/>
          <a:p>
            <a:r>
              <a:rPr lang="en-CA" sz="2000" b="1" u="sng" dirty="0">
                <a:latin typeface="Comic Sans MS" pitchFamily="66" charset="0"/>
              </a:rPr>
              <a:t>Sparsely populated:</a:t>
            </a:r>
            <a:endParaRPr lang="en-CA" sz="2000" dirty="0">
              <a:latin typeface="Comic Sans MS" pitchFamily="66" charset="0"/>
            </a:endParaRPr>
          </a:p>
          <a:p>
            <a:pPr lvl="0"/>
            <a:r>
              <a:rPr lang="en-CA" sz="2000" dirty="0">
                <a:latin typeface="Comic Sans MS" pitchFamily="66" charset="0"/>
              </a:rPr>
              <a:t>Small number of people in a given area (Northern  Canada)</a:t>
            </a:r>
          </a:p>
          <a:p>
            <a:pPr lvl="0"/>
            <a:r>
              <a:rPr lang="en-CA" sz="2000" dirty="0">
                <a:latin typeface="Comic Sans MS" pitchFamily="66" charset="0"/>
              </a:rPr>
              <a:t>In general terms we say less than 100 people/Km</a:t>
            </a:r>
            <a:r>
              <a:rPr lang="en-CA" sz="2000" baseline="30000" dirty="0">
                <a:latin typeface="Comic Sans MS" pitchFamily="66" charset="0"/>
              </a:rPr>
              <a:t>2</a:t>
            </a:r>
            <a:endParaRPr lang="en-CA" sz="2000" dirty="0">
              <a:latin typeface="Comic Sans MS" pitchFamily="66" charset="0"/>
            </a:endParaRPr>
          </a:p>
          <a:p>
            <a:r>
              <a:rPr lang="en-CA" sz="2000" dirty="0">
                <a:latin typeface="Comic Sans MS" pitchFamily="66" charset="0"/>
              </a:rPr>
              <a:t> </a:t>
            </a:r>
          </a:p>
          <a:p>
            <a:r>
              <a:rPr lang="en-CA" sz="2000" b="1" u="sng" dirty="0">
                <a:latin typeface="Comic Sans MS" pitchFamily="66" charset="0"/>
              </a:rPr>
              <a:t>Densely populated</a:t>
            </a:r>
            <a:r>
              <a:rPr lang="en-CA" sz="2000" dirty="0">
                <a:latin typeface="Comic Sans MS" pitchFamily="66" charset="0"/>
              </a:rPr>
              <a:t>:</a:t>
            </a:r>
          </a:p>
          <a:p>
            <a:pPr lvl="0"/>
            <a:r>
              <a:rPr lang="en-CA" sz="2000" dirty="0">
                <a:latin typeface="Comic Sans MS" pitchFamily="66" charset="0"/>
              </a:rPr>
              <a:t>High number of people in a given area. (Area around Great Lakes).</a:t>
            </a:r>
          </a:p>
          <a:p>
            <a:pPr lvl="0"/>
            <a:r>
              <a:rPr lang="en-CA" sz="2000" dirty="0">
                <a:latin typeface="Comic Sans MS" pitchFamily="66" charset="0"/>
              </a:rPr>
              <a:t>In general terms we say more than 100 people/Km</a:t>
            </a:r>
            <a:r>
              <a:rPr lang="en-CA" sz="2000" baseline="30000" dirty="0">
                <a:latin typeface="Comic Sans MS" pitchFamily="66" charset="0"/>
              </a:rPr>
              <a:t>2</a:t>
            </a:r>
            <a:endParaRPr lang="en-CA" sz="2000" dirty="0">
              <a:latin typeface="Comic Sans MS" pitchFamily="66" charset="0"/>
            </a:endParaRPr>
          </a:p>
          <a:p>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latin typeface="Comic Sans MS" pitchFamily="66" charset="0"/>
              </a:rPr>
              <a:t>Systems affecting population density and distribution:</a:t>
            </a:r>
            <a:endParaRPr lang="en-CA" dirty="0">
              <a:latin typeface="Comic Sans MS" pitchFamily="66" charset="0"/>
            </a:endParaRPr>
          </a:p>
        </p:txBody>
      </p:sp>
      <p:sp>
        <p:nvSpPr>
          <p:cNvPr id="3" name="Content Placeholder 2"/>
          <p:cNvSpPr>
            <a:spLocks noGrp="1"/>
          </p:cNvSpPr>
          <p:nvPr>
            <p:ph sz="quarter" idx="1"/>
          </p:nvPr>
        </p:nvSpPr>
        <p:spPr/>
        <p:txBody>
          <a:bodyPr>
            <a:normAutofit/>
          </a:bodyPr>
          <a:lstStyle/>
          <a:p>
            <a:pPr>
              <a:buNone/>
            </a:pPr>
            <a:r>
              <a:rPr lang="en-CA" sz="2000" dirty="0">
                <a:latin typeface="Comic Sans MS" pitchFamily="66" charset="0"/>
              </a:rPr>
              <a:t>1.  </a:t>
            </a:r>
            <a:r>
              <a:rPr lang="en-CA" sz="2000" b="1" dirty="0" smtClean="0">
                <a:latin typeface="Comic Sans MS" pitchFamily="66" charset="0"/>
              </a:rPr>
              <a:t>Climate:</a:t>
            </a:r>
            <a:endParaRPr lang="en-CA" sz="2000" dirty="0">
              <a:latin typeface="Comic Sans MS" pitchFamily="66" charset="0"/>
            </a:endParaRPr>
          </a:p>
          <a:p>
            <a:pPr>
              <a:buNone/>
            </a:pPr>
            <a:r>
              <a:rPr lang="en-CA" sz="2000" dirty="0">
                <a:latin typeface="Comic Sans MS" pitchFamily="66" charset="0"/>
              </a:rPr>
              <a:t>- Warmer comfortable climates attract people</a:t>
            </a:r>
          </a:p>
          <a:p>
            <a:pPr>
              <a:buFontTx/>
              <a:buChar char="-"/>
            </a:pPr>
            <a:r>
              <a:rPr lang="en-CA" sz="2000" dirty="0" smtClean="0">
                <a:latin typeface="Comic Sans MS" pitchFamily="66" charset="0"/>
              </a:rPr>
              <a:t>Most </a:t>
            </a:r>
            <a:r>
              <a:rPr lang="en-CA" sz="2000" dirty="0">
                <a:latin typeface="Comic Sans MS" pitchFamily="66" charset="0"/>
              </a:rPr>
              <a:t>people live in a moderate climate </a:t>
            </a:r>
            <a:r>
              <a:rPr lang="en-CA" sz="2000" dirty="0" smtClean="0">
                <a:latin typeface="Comic Sans MS" pitchFamily="66" charset="0"/>
              </a:rPr>
              <a:t>region</a:t>
            </a:r>
          </a:p>
          <a:p>
            <a:pPr>
              <a:buNone/>
            </a:pPr>
            <a:r>
              <a:rPr lang="en-CA" sz="2000" dirty="0" smtClean="0">
                <a:latin typeface="Comic Sans MS" pitchFamily="66" charset="0"/>
              </a:rPr>
              <a:t>2.</a:t>
            </a:r>
            <a:r>
              <a:rPr lang="en-CA" sz="2000" b="1" dirty="0" smtClean="0">
                <a:latin typeface="Comic Sans MS" pitchFamily="66" charset="0"/>
              </a:rPr>
              <a:t>  Economics: </a:t>
            </a:r>
            <a:endParaRPr lang="en-CA" sz="2000" dirty="0">
              <a:latin typeface="Comic Sans MS" pitchFamily="66" charset="0"/>
            </a:endParaRPr>
          </a:p>
          <a:p>
            <a:pPr>
              <a:buFontTx/>
              <a:buChar char="-"/>
            </a:pPr>
            <a:r>
              <a:rPr lang="en-CA" sz="2000" dirty="0" smtClean="0">
                <a:latin typeface="Comic Sans MS" pitchFamily="66" charset="0"/>
              </a:rPr>
              <a:t>Urbanization </a:t>
            </a:r>
            <a:r>
              <a:rPr lang="en-CA" sz="2000" dirty="0">
                <a:latin typeface="Comic Sans MS" pitchFamily="66" charset="0"/>
              </a:rPr>
              <a:t>and the move to the industrialization and now </a:t>
            </a:r>
            <a:r>
              <a:rPr lang="en-CA" sz="2000" dirty="0" smtClean="0">
                <a:latin typeface="Comic Sans MS" pitchFamily="66" charset="0"/>
              </a:rPr>
              <a:t>the information </a:t>
            </a:r>
            <a:r>
              <a:rPr lang="en-CA" sz="2000" dirty="0">
                <a:latin typeface="Comic Sans MS" pitchFamily="66" charset="0"/>
              </a:rPr>
              <a:t>ages have changed population distribution, to larger cities</a:t>
            </a:r>
            <a:r>
              <a:rPr lang="en-CA" sz="2000" dirty="0" smtClean="0">
                <a:latin typeface="Comic Sans MS" pitchFamily="66" charset="0"/>
              </a:rPr>
              <a:t>.</a:t>
            </a:r>
          </a:p>
          <a:p>
            <a:r>
              <a:rPr lang="en-CA" sz="2000" dirty="0" smtClean="0">
                <a:latin typeface="Comic Sans MS" pitchFamily="66" charset="0"/>
              </a:rPr>
              <a:t>3.</a:t>
            </a:r>
            <a:r>
              <a:rPr lang="en-CA" sz="2000" b="1" dirty="0" smtClean="0"/>
              <a:t> </a:t>
            </a:r>
            <a:r>
              <a:rPr lang="en-CA" sz="2000" b="1" dirty="0">
                <a:latin typeface="Comic Sans MS" pitchFamily="66" charset="0"/>
              </a:rPr>
              <a:t>Transportation</a:t>
            </a:r>
            <a:endParaRPr lang="en-CA" sz="2000" dirty="0">
              <a:latin typeface="Comic Sans MS" pitchFamily="66" charset="0"/>
            </a:endParaRPr>
          </a:p>
          <a:p>
            <a:r>
              <a:rPr lang="en-CA" sz="2000" dirty="0">
                <a:latin typeface="Comic Sans MS" pitchFamily="66" charset="0"/>
              </a:rPr>
              <a:t>	- Coastal regions attract business and people because of ocean transportation.</a:t>
            </a:r>
          </a:p>
          <a:p>
            <a:r>
              <a:rPr lang="en-CA" sz="2000" dirty="0">
                <a:latin typeface="Comic Sans MS" pitchFamily="66" charset="0"/>
              </a:rPr>
              <a:t>	- Most major cities are located on the coast.</a:t>
            </a:r>
          </a:p>
          <a:p>
            <a:pPr>
              <a:buNone/>
            </a:pPr>
            <a:endParaRPr lang="en-CA" sz="2000" dirty="0">
              <a:latin typeface="Comic Sans MS" pitchFamily="66" charset="0"/>
            </a:endParaRPr>
          </a:p>
          <a:p>
            <a:pPr marL="457200" indent="-457200">
              <a:buNone/>
            </a:pPr>
            <a:endParaRPr lang="en-CA" sz="2000"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latin typeface="Comic Sans MS" pitchFamily="66" charset="0"/>
              </a:rPr>
              <a:t>Systems affecting population density and distribution:</a:t>
            </a:r>
            <a:endParaRPr lang="en-CA" dirty="0"/>
          </a:p>
        </p:txBody>
      </p:sp>
      <p:sp>
        <p:nvSpPr>
          <p:cNvPr id="3" name="Content Placeholder 2"/>
          <p:cNvSpPr>
            <a:spLocks noGrp="1"/>
          </p:cNvSpPr>
          <p:nvPr>
            <p:ph sz="quarter" idx="1"/>
          </p:nvPr>
        </p:nvSpPr>
        <p:spPr/>
        <p:txBody>
          <a:bodyPr/>
          <a:lstStyle/>
          <a:p>
            <a:pPr>
              <a:buNone/>
            </a:pPr>
            <a:r>
              <a:rPr lang="en-CA" sz="2000" dirty="0" smtClean="0">
                <a:latin typeface="Comic Sans MS" pitchFamily="66" charset="0"/>
              </a:rPr>
              <a:t>4. </a:t>
            </a:r>
            <a:r>
              <a:rPr lang="en-CA" sz="2000" b="1" dirty="0">
                <a:latin typeface="Comic Sans MS" pitchFamily="66" charset="0"/>
              </a:rPr>
              <a:t>Culture:</a:t>
            </a:r>
            <a:endParaRPr lang="en-CA" sz="2000" dirty="0">
              <a:latin typeface="Comic Sans MS" pitchFamily="66" charset="0"/>
            </a:endParaRPr>
          </a:p>
          <a:p>
            <a:pPr lvl="0">
              <a:buNone/>
            </a:pPr>
            <a:r>
              <a:rPr lang="en-CA" sz="2000" dirty="0" smtClean="0">
                <a:latin typeface="Comic Sans MS" pitchFamily="66" charset="0"/>
              </a:rPr>
              <a:t>-The </a:t>
            </a:r>
            <a:r>
              <a:rPr lang="en-CA" sz="2000" dirty="0">
                <a:latin typeface="Comic Sans MS" pitchFamily="66" charset="0"/>
              </a:rPr>
              <a:t>way in which a group of people live.</a:t>
            </a:r>
          </a:p>
          <a:p>
            <a:pPr lvl="0">
              <a:buNone/>
            </a:pPr>
            <a:r>
              <a:rPr lang="en-CA" sz="2000" dirty="0" smtClean="0">
                <a:latin typeface="Comic Sans MS" pitchFamily="66" charset="0"/>
              </a:rPr>
              <a:t>-It </a:t>
            </a:r>
            <a:r>
              <a:rPr lang="en-CA" sz="2000" dirty="0">
                <a:latin typeface="Comic Sans MS" pitchFamily="66" charset="0"/>
              </a:rPr>
              <a:t>includes their beliefs and traditions and involves such things as food, language, music and even recreational activities</a:t>
            </a:r>
            <a:r>
              <a:rPr lang="en-CA" sz="2000" dirty="0" smtClean="0">
                <a:latin typeface="Comic Sans MS" pitchFamily="66" charset="0"/>
              </a:rPr>
              <a:t>.</a:t>
            </a:r>
          </a:p>
          <a:p>
            <a:pPr>
              <a:buNone/>
            </a:pPr>
            <a:r>
              <a:rPr lang="en-CA" sz="2000" dirty="0" smtClean="0">
                <a:latin typeface="Comic Sans MS" pitchFamily="66" charset="0"/>
              </a:rPr>
              <a:t>5. </a:t>
            </a:r>
            <a:r>
              <a:rPr lang="en-CA" sz="2000" b="1" dirty="0">
                <a:latin typeface="Comic Sans MS" pitchFamily="66" charset="0"/>
              </a:rPr>
              <a:t>Cultural </a:t>
            </a:r>
            <a:r>
              <a:rPr lang="en-CA" sz="2000" b="1" dirty="0" smtClean="0">
                <a:latin typeface="Comic Sans MS" pitchFamily="66" charset="0"/>
              </a:rPr>
              <a:t>Imprints:</a:t>
            </a:r>
            <a:endParaRPr lang="en-CA" sz="2000" dirty="0" smtClean="0">
              <a:latin typeface="Comic Sans MS" pitchFamily="66" charset="0"/>
            </a:endParaRPr>
          </a:p>
          <a:p>
            <a:pPr>
              <a:buNone/>
            </a:pPr>
            <a:r>
              <a:rPr lang="en-CA" sz="2000" dirty="0" smtClean="0">
                <a:latin typeface="Comic Sans MS" pitchFamily="66" charset="0"/>
              </a:rPr>
              <a:t>-Each </a:t>
            </a:r>
            <a:r>
              <a:rPr lang="en-CA" sz="2000" dirty="0">
                <a:latin typeface="Comic Sans MS" pitchFamily="66" charset="0"/>
              </a:rPr>
              <a:t>group of Canada’s diverse population has brought aspects of their cultures with them.  Thus, each cultural imprint is part of our country</a:t>
            </a:r>
            <a:r>
              <a:rPr lang="en-CA" sz="2000" dirty="0" smtClean="0">
                <a:latin typeface="Comic Sans MS" pitchFamily="66" charset="0"/>
              </a:rPr>
              <a:t>.</a:t>
            </a:r>
          </a:p>
          <a:p>
            <a:pPr>
              <a:buNone/>
            </a:pPr>
            <a:r>
              <a:rPr lang="en-CA" sz="2000" dirty="0" smtClean="0">
                <a:latin typeface="Comic Sans MS" pitchFamily="66" charset="0"/>
              </a:rPr>
              <a:t>6. </a:t>
            </a:r>
            <a:r>
              <a:rPr lang="en-CA" sz="2000" b="1" dirty="0">
                <a:latin typeface="Comic Sans MS" pitchFamily="66" charset="0"/>
              </a:rPr>
              <a:t>Multiculturalism:	</a:t>
            </a:r>
            <a:endParaRPr lang="en-CA" sz="2000" dirty="0">
              <a:latin typeface="Comic Sans MS" pitchFamily="66" charset="0"/>
            </a:endParaRPr>
          </a:p>
          <a:p>
            <a:pPr lvl="0">
              <a:buNone/>
            </a:pPr>
            <a:r>
              <a:rPr lang="en-CA" sz="2000" dirty="0" smtClean="0">
                <a:latin typeface="Comic Sans MS" pitchFamily="66" charset="0"/>
              </a:rPr>
              <a:t>-An </a:t>
            </a:r>
            <a:r>
              <a:rPr lang="en-CA" sz="2000" dirty="0">
                <a:latin typeface="Comic Sans MS" pitchFamily="66" charset="0"/>
              </a:rPr>
              <a:t>official policy of Canada which encourages respect for cultural diversity within our country.</a:t>
            </a:r>
          </a:p>
          <a:p>
            <a:pPr>
              <a:buNone/>
            </a:pPr>
            <a:endParaRPr lang="en-CA" sz="2000" dirty="0">
              <a:latin typeface="Comic Sans MS" pitchFamily="66" charset="0"/>
            </a:endParaRPr>
          </a:p>
          <a:p>
            <a:pPr lvl="0">
              <a:buNone/>
            </a:pPr>
            <a:endParaRPr lang="en-CA" sz="2000" dirty="0">
              <a:latin typeface="Comic Sans MS" pitchFamily="66" charset="0"/>
            </a:endParaRPr>
          </a:p>
          <a:p>
            <a:pPr marL="514350" indent="-514350">
              <a:buNone/>
            </a:pP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latin typeface="Comic Sans MS" pitchFamily="66" charset="0"/>
              </a:rPr>
              <a:t>Two official multicultural communities in Canada:</a:t>
            </a:r>
            <a:endParaRPr lang="en-CA" dirty="0">
              <a:latin typeface="Comic Sans MS" pitchFamily="66" charset="0"/>
            </a:endParaRPr>
          </a:p>
        </p:txBody>
      </p:sp>
      <p:sp>
        <p:nvSpPr>
          <p:cNvPr id="3" name="Content Placeholder 2"/>
          <p:cNvSpPr>
            <a:spLocks noGrp="1"/>
          </p:cNvSpPr>
          <p:nvPr>
            <p:ph sz="quarter" idx="1"/>
          </p:nvPr>
        </p:nvSpPr>
        <p:spPr/>
        <p:txBody>
          <a:bodyPr>
            <a:normAutofit fontScale="77500" lnSpcReduction="20000"/>
          </a:bodyPr>
          <a:lstStyle/>
          <a:p>
            <a:pPr>
              <a:buNone/>
            </a:pPr>
            <a:r>
              <a:rPr lang="en-CA" b="1" dirty="0">
                <a:latin typeface="Comic Sans MS" pitchFamily="66" charset="0"/>
              </a:rPr>
              <a:t>English/French:</a:t>
            </a:r>
            <a:endParaRPr lang="en-CA" dirty="0">
              <a:latin typeface="Comic Sans MS" pitchFamily="66" charset="0"/>
            </a:endParaRPr>
          </a:p>
          <a:p>
            <a:r>
              <a:rPr lang="en-CA" dirty="0" smtClean="0">
                <a:latin typeface="Comic Sans MS" pitchFamily="66" charset="0"/>
              </a:rPr>
              <a:t>Many </a:t>
            </a:r>
            <a:r>
              <a:rPr lang="en-CA" dirty="0">
                <a:latin typeface="Comic Sans MS" pitchFamily="66" charset="0"/>
              </a:rPr>
              <a:t>immigrants choose Canada because of its English-based culture.  Also many Immigrants come to Canada because of its French culture, mainly in Quebec and New Brunswick.</a:t>
            </a:r>
          </a:p>
          <a:p>
            <a:pPr>
              <a:buNone/>
            </a:pPr>
            <a:endParaRPr lang="en-CA" dirty="0">
              <a:latin typeface="Comic Sans MS" pitchFamily="66" charset="0"/>
            </a:endParaRPr>
          </a:p>
          <a:p>
            <a:pPr>
              <a:buNone/>
            </a:pPr>
            <a:r>
              <a:rPr lang="en-CA" b="1" dirty="0">
                <a:latin typeface="Comic Sans MS" pitchFamily="66" charset="0"/>
              </a:rPr>
              <a:t>English/French challenges:</a:t>
            </a:r>
            <a:endParaRPr lang="en-CA" dirty="0">
              <a:latin typeface="Comic Sans MS" pitchFamily="66" charset="0"/>
            </a:endParaRPr>
          </a:p>
          <a:p>
            <a:pPr lvl="0"/>
            <a:r>
              <a:rPr lang="en-CA" dirty="0">
                <a:latin typeface="Comic Sans MS" pitchFamily="66" charset="0"/>
              </a:rPr>
              <a:t>There are some Canadians who feel that Canada should not be multicultural and that we should separate into different countries.</a:t>
            </a:r>
          </a:p>
          <a:p>
            <a:pPr lvl="0"/>
            <a:r>
              <a:rPr lang="en-CA" dirty="0">
                <a:latin typeface="Comic Sans MS" pitchFamily="66" charset="0"/>
              </a:rPr>
              <a:t>Many French Canadians are afraid of assimilation in which their cultural identity would be lost to the English culture.</a:t>
            </a:r>
          </a:p>
          <a:p>
            <a:pPr>
              <a:buNone/>
            </a:pPr>
            <a:r>
              <a:rPr lang="en-CA" dirty="0">
                <a:latin typeface="Comic Sans MS" pitchFamily="66" charset="0"/>
              </a:rPr>
              <a:t> </a:t>
            </a:r>
          </a:p>
          <a:p>
            <a:pPr>
              <a:buNone/>
            </a:pPr>
            <a:r>
              <a:rPr lang="en-CA" dirty="0">
                <a:latin typeface="Comic Sans MS" pitchFamily="66" charset="0"/>
              </a:rPr>
              <a:t>Do you believe in multiculturalism or assimilation?  What are </a:t>
            </a:r>
            <a:r>
              <a:rPr lang="en-CA" dirty="0" smtClean="0">
                <a:latin typeface="Comic Sans MS" pitchFamily="66" charset="0"/>
              </a:rPr>
              <a:t>the advantages </a:t>
            </a:r>
            <a:r>
              <a:rPr lang="en-CA" dirty="0">
                <a:latin typeface="Comic Sans MS" pitchFamily="66" charset="0"/>
              </a:rPr>
              <a:t>of each?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quarter" idx="1"/>
          </p:nvPr>
        </p:nvSpPr>
        <p:spPr>
          <a:xfrm>
            <a:off x="457200" y="260648"/>
            <a:ext cx="8229600" cy="5865515"/>
          </a:xfrm>
        </p:spPr>
        <p:txBody>
          <a:bodyPr>
            <a:normAutofit fontScale="85000" lnSpcReduction="20000"/>
          </a:bodyPr>
          <a:lstStyle/>
          <a:p>
            <a:pPr>
              <a:buNone/>
            </a:pPr>
            <a:r>
              <a:rPr lang="en-CA" b="1" dirty="0">
                <a:latin typeface="Comic Sans MS" pitchFamily="66" charset="0"/>
              </a:rPr>
              <a:t>Demography:</a:t>
            </a:r>
            <a:endParaRPr lang="en-CA" dirty="0">
              <a:latin typeface="Comic Sans MS" pitchFamily="66" charset="0"/>
            </a:endParaRPr>
          </a:p>
          <a:p>
            <a:pPr lvl="0"/>
            <a:r>
              <a:rPr lang="en-CA" dirty="0">
                <a:latin typeface="Comic Sans MS" pitchFamily="66" charset="0"/>
              </a:rPr>
              <a:t>The numeral study of various aspects of population such as age, increase/decrease and birth/death rates.</a:t>
            </a:r>
          </a:p>
          <a:p>
            <a:pPr>
              <a:buNone/>
            </a:pPr>
            <a:r>
              <a:rPr lang="en-CA" dirty="0">
                <a:latin typeface="Comic Sans MS" pitchFamily="66" charset="0"/>
              </a:rPr>
              <a:t> </a:t>
            </a:r>
          </a:p>
          <a:p>
            <a:pPr>
              <a:buNone/>
            </a:pPr>
            <a:r>
              <a:rPr lang="en-CA" b="1" dirty="0">
                <a:latin typeface="Comic Sans MS" pitchFamily="66" charset="0"/>
              </a:rPr>
              <a:t>Birth Rate (BR):</a:t>
            </a:r>
            <a:endParaRPr lang="en-CA" dirty="0">
              <a:latin typeface="Comic Sans MS" pitchFamily="66" charset="0"/>
            </a:endParaRPr>
          </a:p>
          <a:p>
            <a:pPr lvl="0"/>
            <a:r>
              <a:rPr lang="en-CA" dirty="0">
                <a:latin typeface="Comic Sans MS" pitchFamily="66" charset="0"/>
              </a:rPr>
              <a:t>A measurement of the number of births (in one year) per 1000 people.</a:t>
            </a:r>
          </a:p>
          <a:p>
            <a:pPr>
              <a:buNone/>
            </a:pPr>
            <a:r>
              <a:rPr lang="en-CA" dirty="0">
                <a:latin typeface="Comic Sans MS" pitchFamily="66" charset="0"/>
              </a:rPr>
              <a:t> </a:t>
            </a:r>
          </a:p>
          <a:p>
            <a:r>
              <a:rPr lang="en-CA" dirty="0">
                <a:latin typeface="Comic Sans MS" pitchFamily="66" charset="0"/>
              </a:rPr>
              <a:t>Formula:   		BR = 	</a:t>
            </a:r>
            <a:r>
              <a:rPr lang="en-CA" u="sng" dirty="0">
                <a:latin typeface="Comic Sans MS" pitchFamily="66" charset="0"/>
              </a:rPr>
              <a:t>Births</a:t>
            </a:r>
            <a:r>
              <a:rPr lang="en-CA" dirty="0">
                <a:latin typeface="Comic Sans MS" pitchFamily="66" charset="0"/>
              </a:rPr>
              <a:t>		x 1000</a:t>
            </a:r>
          </a:p>
          <a:p>
            <a:pPr>
              <a:buNone/>
            </a:pPr>
            <a:r>
              <a:rPr lang="en-CA" dirty="0">
                <a:latin typeface="Comic Sans MS" pitchFamily="66" charset="0"/>
              </a:rPr>
              <a:t>				Population	</a:t>
            </a:r>
          </a:p>
          <a:p>
            <a:pPr>
              <a:buNone/>
            </a:pPr>
            <a:endParaRPr lang="en-CA" dirty="0">
              <a:latin typeface="Comic Sans MS" pitchFamily="66" charset="0"/>
            </a:endParaRPr>
          </a:p>
          <a:p>
            <a:pPr>
              <a:buNone/>
            </a:pPr>
            <a:r>
              <a:rPr lang="en-CA" b="1" dirty="0">
                <a:latin typeface="Comic Sans MS" pitchFamily="66" charset="0"/>
              </a:rPr>
              <a:t>Death Rate (DR):</a:t>
            </a:r>
            <a:endParaRPr lang="en-CA" dirty="0">
              <a:latin typeface="Comic Sans MS" pitchFamily="66" charset="0"/>
            </a:endParaRPr>
          </a:p>
          <a:p>
            <a:pPr lvl="0"/>
            <a:r>
              <a:rPr lang="en-CA" dirty="0">
                <a:latin typeface="Comic Sans MS" pitchFamily="66" charset="0"/>
              </a:rPr>
              <a:t>A measurement of the number of deaths (in one year) per 1000 people.</a:t>
            </a:r>
          </a:p>
          <a:p>
            <a:pPr>
              <a:buNone/>
            </a:pPr>
            <a:r>
              <a:rPr lang="en-CA" dirty="0">
                <a:latin typeface="Comic Sans MS" pitchFamily="66" charset="0"/>
              </a:rPr>
              <a:t> </a:t>
            </a:r>
          </a:p>
          <a:p>
            <a:r>
              <a:rPr lang="en-CA" dirty="0">
                <a:latin typeface="Comic Sans MS" pitchFamily="66" charset="0"/>
              </a:rPr>
              <a:t>Formula:		DR = 	</a:t>
            </a:r>
            <a:r>
              <a:rPr lang="en-CA" u="sng" dirty="0">
                <a:latin typeface="Comic Sans MS" pitchFamily="66" charset="0"/>
              </a:rPr>
              <a:t>Deaths</a:t>
            </a:r>
            <a:r>
              <a:rPr lang="en-CA" dirty="0">
                <a:latin typeface="Comic Sans MS" pitchFamily="66" charset="0"/>
              </a:rPr>
              <a:t>		x 1000</a:t>
            </a:r>
          </a:p>
          <a:p>
            <a:pPr>
              <a:buNone/>
            </a:pPr>
            <a:r>
              <a:rPr lang="en-CA" dirty="0">
                <a:latin typeface="Comic Sans MS" pitchFamily="66" charset="0"/>
              </a:rPr>
              <a:t>				Population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quarter" idx="1"/>
          </p:nvPr>
        </p:nvSpPr>
        <p:spPr>
          <a:xfrm>
            <a:off x="457200" y="260648"/>
            <a:ext cx="8229600" cy="5865515"/>
          </a:xfrm>
        </p:spPr>
        <p:txBody>
          <a:bodyPr>
            <a:normAutofit fontScale="77500" lnSpcReduction="20000"/>
          </a:bodyPr>
          <a:lstStyle/>
          <a:p>
            <a:pPr>
              <a:buNone/>
            </a:pPr>
            <a:r>
              <a:rPr lang="en-CA" b="1" dirty="0">
                <a:latin typeface="Comic Sans MS" pitchFamily="66" charset="0"/>
              </a:rPr>
              <a:t>Natural Increase:</a:t>
            </a:r>
            <a:endParaRPr lang="en-CA" dirty="0">
              <a:latin typeface="Comic Sans MS" pitchFamily="66" charset="0"/>
            </a:endParaRPr>
          </a:p>
          <a:p>
            <a:pPr lvl="0"/>
            <a:r>
              <a:rPr lang="en-CA" dirty="0">
                <a:latin typeface="Comic Sans MS" pitchFamily="66" charset="0"/>
              </a:rPr>
              <a:t>Occurs when the # of births exceeds the # of deaths</a:t>
            </a:r>
          </a:p>
          <a:p>
            <a:pPr>
              <a:buNone/>
            </a:pPr>
            <a:endParaRPr lang="en-CA" dirty="0">
              <a:latin typeface="Comic Sans MS" pitchFamily="66" charset="0"/>
            </a:endParaRPr>
          </a:p>
          <a:p>
            <a:pPr>
              <a:buNone/>
            </a:pPr>
            <a:r>
              <a:rPr lang="en-CA" b="1" dirty="0">
                <a:latin typeface="Comic Sans MS" pitchFamily="66" charset="0"/>
              </a:rPr>
              <a:t>Rate of Natural Increase (RNI):</a:t>
            </a:r>
            <a:endParaRPr lang="en-CA" dirty="0">
              <a:latin typeface="Comic Sans MS" pitchFamily="66" charset="0"/>
            </a:endParaRPr>
          </a:p>
          <a:p>
            <a:pPr lvl="0"/>
            <a:r>
              <a:rPr lang="en-CA" dirty="0">
                <a:latin typeface="Comic Sans MS" pitchFamily="66" charset="0"/>
              </a:rPr>
              <a:t>A measurement of how fast the population is increasing only considering births and deaths.</a:t>
            </a:r>
          </a:p>
          <a:p>
            <a:pPr>
              <a:buNone/>
            </a:pPr>
            <a:endParaRPr lang="en-CA" dirty="0">
              <a:latin typeface="Comic Sans MS" pitchFamily="66" charset="0"/>
            </a:endParaRPr>
          </a:p>
          <a:p>
            <a:r>
              <a:rPr lang="fr-CA" dirty="0">
                <a:latin typeface="Comic Sans MS" pitchFamily="66" charset="0"/>
              </a:rPr>
              <a:t>Formula: 		RNI = 	BR – DR</a:t>
            </a:r>
            <a:endParaRPr lang="en-CA" dirty="0">
              <a:latin typeface="Comic Sans MS" pitchFamily="66" charset="0"/>
            </a:endParaRPr>
          </a:p>
          <a:p>
            <a:pPr>
              <a:buNone/>
            </a:pPr>
            <a:r>
              <a:rPr lang="fr-CA" dirty="0">
                <a:latin typeface="Comic Sans MS" pitchFamily="66" charset="0"/>
              </a:rPr>
              <a:t> </a:t>
            </a:r>
            <a:endParaRPr lang="en-CA" dirty="0">
              <a:latin typeface="Comic Sans MS" pitchFamily="66" charset="0"/>
            </a:endParaRPr>
          </a:p>
          <a:p>
            <a:r>
              <a:rPr lang="en-CA" b="1" dirty="0">
                <a:latin typeface="Comic Sans MS" pitchFamily="66" charset="0"/>
              </a:rPr>
              <a:t>Rate of Population Change:</a:t>
            </a:r>
            <a:endParaRPr lang="en-CA" dirty="0">
              <a:latin typeface="Comic Sans MS" pitchFamily="66" charset="0"/>
            </a:endParaRPr>
          </a:p>
          <a:p>
            <a:pPr>
              <a:buNone/>
            </a:pPr>
            <a:r>
              <a:rPr lang="en-CA" b="1" dirty="0">
                <a:latin typeface="Comic Sans MS" pitchFamily="66" charset="0"/>
              </a:rPr>
              <a:t> </a:t>
            </a:r>
            <a:endParaRPr lang="en-CA" dirty="0">
              <a:latin typeface="Comic Sans MS" pitchFamily="66" charset="0"/>
            </a:endParaRPr>
          </a:p>
          <a:p>
            <a:r>
              <a:rPr lang="en-CA" dirty="0">
                <a:latin typeface="Comic Sans MS" pitchFamily="66" charset="0"/>
              </a:rPr>
              <a:t>	</a:t>
            </a:r>
            <a:r>
              <a:rPr lang="fr-CA" dirty="0">
                <a:latin typeface="Comic Sans MS" pitchFamily="66" charset="0"/>
              </a:rPr>
              <a:t>Formula: 	(</a:t>
            </a:r>
            <a:r>
              <a:rPr lang="fr-CA" dirty="0" err="1">
                <a:latin typeface="Comic Sans MS" pitchFamily="66" charset="0"/>
              </a:rPr>
              <a:t>Births</a:t>
            </a:r>
            <a:r>
              <a:rPr lang="fr-CA" dirty="0">
                <a:latin typeface="Comic Sans MS" pitchFamily="66" charset="0"/>
              </a:rPr>
              <a:t> – </a:t>
            </a:r>
            <a:r>
              <a:rPr lang="fr-CA" dirty="0" err="1">
                <a:latin typeface="Comic Sans MS" pitchFamily="66" charset="0"/>
              </a:rPr>
              <a:t>Deaths</a:t>
            </a:r>
            <a:r>
              <a:rPr lang="fr-CA" dirty="0">
                <a:latin typeface="Comic Sans MS" pitchFamily="66" charset="0"/>
              </a:rPr>
              <a:t>) + (Immigration – </a:t>
            </a:r>
            <a:r>
              <a:rPr lang="fr-CA" dirty="0" err="1">
                <a:latin typeface="Comic Sans MS" pitchFamily="66" charset="0"/>
              </a:rPr>
              <a:t>Emmigration</a:t>
            </a:r>
            <a:r>
              <a:rPr lang="fr-CA" dirty="0">
                <a:latin typeface="Comic Sans MS" pitchFamily="66" charset="0"/>
              </a:rPr>
              <a:t>)</a:t>
            </a:r>
            <a:endParaRPr lang="en-CA" dirty="0">
              <a:latin typeface="Comic Sans MS" pitchFamily="66" charset="0"/>
            </a:endParaRPr>
          </a:p>
          <a:p>
            <a:pPr>
              <a:buNone/>
            </a:pPr>
            <a:r>
              <a:rPr lang="en-CA" b="1" dirty="0">
                <a:latin typeface="Comic Sans MS" pitchFamily="66" charset="0"/>
              </a:rPr>
              <a:t>Population Pyramid:</a:t>
            </a:r>
            <a:endParaRPr lang="en-CA" dirty="0">
              <a:latin typeface="Comic Sans MS" pitchFamily="66" charset="0"/>
            </a:endParaRPr>
          </a:p>
          <a:p>
            <a:pPr lvl="0"/>
            <a:r>
              <a:rPr lang="en-CA" dirty="0">
                <a:latin typeface="Comic Sans MS" pitchFamily="66" charset="0"/>
              </a:rPr>
              <a:t>Also known as an age-sex pyramid.</a:t>
            </a:r>
          </a:p>
          <a:p>
            <a:pPr lvl="0"/>
            <a:r>
              <a:rPr lang="en-CA" dirty="0">
                <a:latin typeface="Comic Sans MS" pitchFamily="66" charset="0"/>
              </a:rPr>
              <a:t>Graphs that reveal patterns in information about populations which enables one to make comparisons between men/women or young/old.</a:t>
            </a:r>
          </a:p>
          <a:p>
            <a:pPr>
              <a:buNone/>
            </a:pPr>
            <a:r>
              <a:rPr lang="en-CA" dirty="0"/>
              <a:t> </a:t>
            </a:r>
          </a:p>
          <a:p>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Comic Sans MS" pitchFamily="66" charset="0"/>
              </a:rPr>
              <a:t>Classifying population pyramids</a:t>
            </a:r>
            <a:endParaRPr lang="en-CA" dirty="0">
              <a:latin typeface="Comic Sans MS" pitchFamily="66" charset="0"/>
            </a:endParaRPr>
          </a:p>
        </p:txBody>
      </p:sp>
      <p:sp>
        <p:nvSpPr>
          <p:cNvPr id="3" name="Content Placeholder 2"/>
          <p:cNvSpPr>
            <a:spLocks noGrp="1"/>
          </p:cNvSpPr>
          <p:nvPr>
            <p:ph sz="quarter" idx="1"/>
          </p:nvPr>
        </p:nvSpPr>
        <p:spPr/>
        <p:txBody>
          <a:bodyPr>
            <a:normAutofit fontScale="77500" lnSpcReduction="20000"/>
          </a:bodyPr>
          <a:lstStyle/>
          <a:p>
            <a:pPr>
              <a:buNone/>
            </a:pPr>
            <a:r>
              <a:rPr lang="en-CA" b="1" dirty="0">
                <a:latin typeface="Comic Sans MS" pitchFamily="66" charset="0"/>
              </a:rPr>
              <a:t>1.  Expansive or Expanding</a:t>
            </a:r>
            <a:endParaRPr lang="en-CA" dirty="0">
              <a:latin typeface="Comic Sans MS" pitchFamily="66" charset="0"/>
            </a:endParaRPr>
          </a:p>
          <a:p>
            <a:pPr lvl="0"/>
            <a:r>
              <a:rPr lang="en-CA" dirty="0">
                <a:latin typeface="Comic Sans MS" pitchFamily="66" charset="0"/>
              </a:rPr>
              <a:t>Have a triangular or pyramid shape .</a:t>
            </a:r>
          </a:p>
          <a:p>
            <a:pPr lvl="0"/>
            <a:r>
              <a:rPr lang="en-CA" dirty="0">
                <a:latin typeface="Comic Sans MS" pitchFamily="66" charset="0"/>
              </a:rPr>
              <a:t>The wide base indicates a high birth rate and the narrow top indicates a high death rate.</a:t>
            </a:r>
          </a:p>
          <a:p>
            <a:pPr>
              <a:buNone/>
            </a:pPr>
            <a:endParaRPr lang="en-CA" dirty="0">
              <a:latin typeface="Comic Sans MS" pitchFamily="66" charset="0"/>
            </a:endParaRPr>
          </a:p>
          <a:p>
            <a:pPr>
              <a:buNone/>
            </a:pPr>
            <a:r>
              <a:rPr lang="en-CA" b="1" dirty="0">
                <a:latin typeface="Comic Sans MS" pitchFamily="66" charset="0"/>
              </a:rPr>
              <a:t>2.  Stationary or Stable</a:t>
            </a:r>
            <a:endParaRPr lang="en-CA" dirty="0">
              <a:latin typeface="Comic Sans MS" pitchFamily="66" charset="0"/>
            </a:endParaRPr>
          </a:p>
          <a:p>
            <a:pPr lvl="0"/>
            <a:r>
              <a:rPr lang="en-CA" dirty="0">
                <a:latin typeface="Comic Sans MS" pitchFamily="66" charset="0"/>
              </a:rPr>
              <a:t>Have a ½ eclipse shape.</a:t>
            </a:r>
          </a:p>
          <a:p>
            <a:pPr lvl="0"/>
            <a:r>
              <a:rPr lang="en-CA" dirty="0">
                <a:latin typeface="Comic Sans MS" pitchFamily="66" charset="0"/>
              </a:rPr>
              <a:t>The base is similar in width to the population of the reproductive ages which indicates a stable population.</a:t>
            </a:r>
          </a:p>
          <a:p>
            <a:pPr>
              <a:buNone/>
            </a:pPr>
            <a:endParaRPr lang="en-CA" dirty="0">
              <a:latin typeface="Comic Sans MS" pitchFamily="66" charset="0"/>
            </a:endParaRPr>
          </a:p>
          <a:p>
            <a:pPr>
              <a:buNone/>
            </a:pPr>
            <a:endParaRPr lang="en-CA" dirty="0">
              <a:latin typeface="Comic Sans MS" pitchFamily="66" charset="0"/>
            </a:endParaRPr>
          </a:p>
          <a:p>
            <a:pPr>
              <a:buNone/>
            </a:pPr>
            <a:r>
              <a:rPr lang="en-CA" b="1" dirty="0">
                <a:latin typeface="Comic Sans MS" pitchFamily="66" charset="0"/>
              </a:rPr>
              <a:t>3.  Contractive or Contracting</a:t>
            </a:r>
            <a:endParaRPr lang="en-CA" dirty="0">
              <a:latin typeface="Comic Sans MS" pitchFamily="66" charset="0"/>
            </a:endParaRPr>
          </a:p>
          <a:p>
            <a:pPr lvl="0"/>
            <a:r>
              <a:rPr lang="en-CA" dirty="0">
                <a:latin typeface="Comic Sans MS" pitchFamily="66" charset="0"/>
              </a:rPr>
              <a:t>Have a narrower base than the reproductive age population.</a:t>
            </a:r>
          </a:p>
          <a:p>
            <a:pPr lvl="0"/>
            <a:r>
              <a:rPr lang="en-CA" dirty="0">
                <a:latin typeface="Comic Sans MS" pitchFamily="66" charset="0"/>
              </a:rPr>
              <a:t>This indicates a decreasing population.</a:t>
            </a:r>
          </a:p>
          <a:p>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102</TotalTime>
  <Words>1220</Words>
  <Application>Microsoft Office PowerPoint</Application>
  <PresentationFormat>On-screen Show (4:3)</PresentationFormat>
  <Paragraphs>225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Chapter 4</vt:lpstr>
      <vt:lpstr>Slide 2</vt:lpstr>
      <vt:lpstr>Slide 3</vt:lpstr>
      <vt:lpstr>Systems affecting population density and distribution:</vt:lpstr>
      <vt:lpstr>Systems affecting population density and distribution:</vt:lpstr>
      <vt:lpstr>Two official multicultural communities in Canada:</vt:lpstr>
      <vt:lpstr>Slide 7</vt:lpstr>
      <vt:lpstr>Slide 8</vt:lpstr>
      <vt:lpstr>Classifying population pyramids</vt:lpstr>
      <vt:lpstr>Reading population pyramids</vt:lpstr>
      <vt:lpstr>Slide 11</vt:lpstr>
      <vt:lpstr>Two categories or reasons for movement:</vt:lpstr>
      <vt:lpstr>Canada &amp; Immigration:</vt:lpstr>
      <vt:lpstr>General Admission Standards</vt:lpstr>
      <vt:lpstr>Types of Immigration </vt:lpstr>
      <vt:lpstr>The Land Before Canada:</vt:lpstr>
      <vt:lpstr>Some Similarities</vt:lpstr>
      <vt:lpstr>Slide 18</vt:lpstr>
      <vt:lpstr>Slide 19</vt:lpstr>
      <vt:lpstr>Migration in Canada</vt:lpstr>
      <vt:lpstr>The French</vt:lpstr>
      <vt:lpstr>The British in Canada</vt:lpstr>
      <vt:lpstr>Immigration Since 1900</vt:lpstr>
      <vt:lpstr>Slide 24</vt:lpstr>
      <vt:lpstr>Slide 25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Sam</dc:creator>
  <cp:lastModifiedBy>ESDNL</cp:lastModifiedBy>
  <cp:revision>12</cp:revision>
  <dcterms:created xsi:type="dcterms:W3CDTF">2012-11-17T17:26:28Z</dcterms:created>
  <dcterms:modified xsi:type="dcterms:W3CDTF">2013-01-24T12:53:01Z</dcterms:modified>
</cp:coreProperties>
</file>