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57" r:id="rId4"/>
    <p:sldId id="258" r:id="rId5"/>
    <p:sldId id="271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5062B06-3EF5-4ACF-8610-76379D8828BA}" type="datetimeFigureOut">
              <a:rPr lang="en-CA" smtClean="0"/>
              <a:pPr/>
              <a:t>28/11/2012</a:t>
            </a:fld>
            <a:endParaRPr lang="en-C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C74CB67-4B60-447F-8C6F-0C5086E68D5E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062B06-3EF5-4ACF-8610-76379D8828BA}" type="datetimeFigureOut">
              <a:rPr lang="en-CA" smtClean="0"/>
              <a:pPr/>
              <a:t>28/11/2012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74CB67-4B60-447F-8C6F-0C5086E68D5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062B06-3EF5-4ACF-8610-76379D8828BA}" type="datetimeFigureOut">
              <a:rPr lang="en-CA" smtClean="0"/>
              <a:pPr/>
              <a:t>28/11/2012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74CB67-4B60-447F-8C6F-0C5086E68D5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062B06-3EF5-4ACF-8610-76379D8828BA}" type="datetimeFigureOut">
              <a:rPr lang="en-CA" smtClean="0"/>
              <a:pPr/>
              <a:t>28/11/2012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74CB67-4B60-447F-8C6F-0C5086E68D5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5062B06-3EF5-4ACF-8610-76379D8828BA}" type="datetimeFigureOut">
              <a:rPr lang="en-CA" smtClean="0"/>
              <a:pPr/>
              <a:t>28/11/2012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C74CB67-4B60-447F-8C6F-0C5086E68D5E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062B06-3EF5-4ACF-8610-76379D8828BA}" type="datetimeFigureOut">
              <a:rPr lang="en-CA" smtClean="0"/>
              <a:pPr/>
              <a:t>28/11/2012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C74CB67-4B60-447F-8C6F-0C5086E68D5E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062B06-3EF5-4ACF-8610-76379D8828BA}" type="datetimeFigureOut">
              <a:rPr lang="en-CA" smtClean="0"/>
              <a:pPr/>
              <a:t>28/11/2012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C74CB67-4B60-447F-8C6F-0C5086E68D5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062B06-3EF5-4ACF-8610-76379D8828BA}" type="datetimeFigureOut">
              <a:rPr lang="en-CA" smtClean="0"/>
              <a:pPr/>
              <a:t>28/11/2012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74CB67-4B60-447F-8C6F-0C5086E68D5E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062B06-3EF5-4ACF-8610-76379D8828BA}" type="datetimeFigureOut">
              <a:rPr lang="en-CA" smtClean="0"/>
              <a:pPr/>
              <a:t>28/11/2012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74CB67-4B60-447F-8C6F-0C5086E68D5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5062B06-3EF5-4ACF-8610-76379D8828BA}" type="datetimeFigureOut">
              <a:rPr lang="en-CA" smtClean="0"/>
              <a:pPr/>
              <a:t>28/11/2012</a:t>
            </a:fld>
            <a:endParaRPr lang="en-C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C74CB67-4B60-447F-8C6F-0C5086E68D5E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5062B06-3EF5-4ACF-8610-76379D8828BA}" type="datetimeFigureOut">
              <a:rPr lang="en-CA" smtClean="0"/>
              <a:pPr/>
              <a:t>28/11/2012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C74CB67-4B60-447F-8C6F-0C5086E68D5E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5062B06-3EF5-4ACF-8610-76379D8828BA}" type="datetimeFigureOut">
              <a:rPr lang="en-CA" smtClean="0"/>
              <a:pPr/>
              <a:t>28/11/2012</a:t>
            </a:fld>
            <a:endParaRPr lang="en-C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DC74CB67-4B60-447F-8C6F-0C5086E68D5E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CA" dirty="0" err="1" smtClean="0"/>
              <a:t>Montane</a:t>
            </a:r>
            <a:r>
              <a:rPr lang="en-CA" dirty="0" smtClean="0"/>
              <a:t> Cordillera</a:t>
            </a:r>
            <a:endParaRPr lang="en-CA" dirty="0"/>
          </a:p>
        </p:txBody>
      </p:sp>
      <p:pic>
        <p:nvPicPr>
          <p:cNvPr id="14340" name="Picture 4" descr="http://www.parkwardens.com/zone11/images/side_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140968"/>
            <a:ext cx="7892226" cy="3082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Wildlife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72816"/>
            <a:ext cx="4041775" cy="4531147"/>
          </a:xfrm>
        </p:spPr>
        <p:txBody>
          <a:bodyPr/>
          <a:lstStyle/>
          <a:p>
            <a:endParaRPr lang="en-CA" dirty="0" smtClean="0"/>
          </a:p>
          <a:p>
            <a:r>
              <a:rPr lang="en-CA" dirty="0" smtClean="0"/>
              <a:t>Big horned sheep</a:t>
            </a:r>
          </a:p>
          <a:p>
            <a:endParaRPr lang="en-CA" dirty="0" smtClean="0"/>
          </a:p>
          <a:p>
            <a:r>
              <a:rPr lang="en-CA" dirty="0" smtClean="0"/>
              <a:t>Mountain goats</a:t>
            </a:r>
          </a:p>
          <a:p>
            <a:endParaRPr lang="en-CA" dirty="0" smtClean="0"/>
          </a:p>
          <a:p>
            <a:r>
              <a:rPr lang="en-CA" dirty="0" smtClean="0"/>
              <a:t>Grizzly Bear</a:t>
            </a:r>
          </a:p>
          <a:p>
            <a:endParaRPr lang="en-CA" dirty="0" smtClean="0"/>
          </a:p>
          <a:p>
            <a:r>
              <a:rPr lang="en-CA" dirty="0" smtClean="0"/>
              <a:t>White tailed deer</a:t>
            </a:r>
          </a:p>
          <a:p>
            <a:endParaRPr lang="en-CA" dirty="0" smtClean="0"/>
          </a:p>
          <a:p>
            <a:r>
              <a:rPr lang="en-CA" dirty="0" smtClean="0"/>
              <a:t>Mink</a:t>
            </a:r>
            <a:endParaRPr lang="en-CA" dirty="0"/>
          </a:p>
        </p:txBody>
      </p:sp>
      <p:pic>
        <p:nvPicPr>
          <p:cNvPr id="6146" name="Picture 2" descr="http://www.greenpeace.org/canada/Global/canada/image/2010/10/Mountain%20Go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16832"/>
            <a:ext cx="4067944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People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5976" y="1646237"/>
            <a:ext cx="4330824" cy="4526280"/>
          </a:xfrm>
        </p:spPr>
        <p:txBody>
          <a:bodyPr>
            <a:normAutofit fontScale="92500" lnSpcReduction="10000"/>
          </a:bodyPr>
          <a:lstStyle/>
          <a:p>
            <a:r>
              <a:rPr lang="en-CA" b="1" u="sng" dirty="0" smtClean="0"/>
              <a:t>Forestry</a:t>
            </a:r>
          </a:p>
          <a:p>
            <a:pPr lvl="1"/>
            <a:r>
              <a:rPr lang="en-CA" dirty="0" smtClean="0"/>
              <a:t>Coniferous forests of the lower and middle slopes are a great resource for logging companies. </a:t>
            </a:r>
          </a:p>
          <a:p>
            <a:endParaRPr lang="en-CA" dirty="0" smtClean="0"/>
          </a:p>
          <a:p>
            <a:endParaRPr lang="en-CA" b="1" u="sng" dirty="0" smtClean="0"/>
          </a:p>
          <a:p>
            <a:r>
              <a:rPr lang="en-CA" b="1" u="sng" dirty="0" smtClean="0"/>
              <a:t>Tourism</a:t>
            </a:r>
          </a:p>
          <a:p>
            <a:pPr lvl="1"/>
            <a:r>
              <a:rPr lang="en-CA" dirty="0" smtClean="0"/>
              <a:t>Hiking, mountain climbing, hunting, fishing, etc.</a:t>
            </a:r>
          </a:p>
        </p:txBody>
      </p:sp>
      <p:pic>
        <p:nvPicPr>
          <p:cNvPr id="5124" name="Picture 4" descr="http://landscapeecology.agsci.colostate.edu/DR_PASI/images/Field_activities/Cor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1916832"/>
            <a:ext cx="3816424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People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628800"/>
            <a:ext cx="7715200" cy="2934891"/>
          </a:xfrm>
        </p:spPr>
        <p:txBody>
          <a:bodyPr/>
          <a:lstStyle/>
          <a:p>
            <a:endParaRPr lang="en-CA" dirty="0" smtClean="0"/>
          </a:p>
          <a:p>
            <a:r>
              <a:rPr lang="en-CA" b="1" u="sng" dirty="0" smtClean="0"/>
              <a:t>Farming</a:t>
            </a:r>
          </a:p>
          <a:p>
            <a:pPr lvl="1"/>
            <a:r>
              <a:rPr lang="en-CA" dirty="0" smtClean="0"/>
              <a:t>Climate and soil conditions in valleys provide ideal conditions for fruit farming and vineyards</a:t>
            </a:r>
          </a:p>
          <a:p>
            <a:pPr lvl="1">
              <a:buNone/>
            </a:pPr>
            <a:endParaRPr lang="en-CA" dirty="0"/>
          </a:p>
        </p:txBody>
      </p:sp>
      <p:pic>
        <p:nvPicPr>
          <p:cNvPr id="4098" name="Picture 2" descr="http://66.51.172.116/Portals/0/Images/agric.landsca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77073"/>
            <a:ext cx="8169052" cy="19898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People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9952" y="1646237"/>
            <a:ext cx="4546848" cy="4526280"/>
          </a:xfrm>
        </p:spPr>
        <p:txBody>
          <a:bodyPr/>
          <a:lstStyle/>
          <a:p>
            <a:r>
              <a:rPr lang="en-CA" b="1" u="sng" dirty="0" smtClean="0"/>
              <a:t> Mining</a:t>
            </a:r>
          </a:p>
          <a:p>
            <a:pPr lvl="1"/>
            <a:r>
              <a:rPr lang="en-CA" dirty="0" smtClean="0"/>
              <a:t>Coal deposits in ancient sedimentary rock provides a great resource for mining companies</a:t>
            </a:r>
          </a:p>
          <a:p>
            <a:r>
              <a:rPr lang="en-CA" b="1" u="sng" dirty="0" smtClean="0"/>
              <a:t>Cattle Ranching</a:t>
            </a:r>
          </a:p>
          <a:p>
            <a:pPr lvl="1"/>
            <a:r>
              <a:rPr lang="en-CA" dirty="0" smtClean="0"/>
              <a:t>Grasslands on interior plateaus are perfect for cattle ranching </a:t>
            </a:r>
          </a:p>
          <a:p>
            <a:pPr lvl="1"/>
            <a:endParaRPr lang="en-CA" dirty="0" smtClean="0"/>
          </a:p>
        </p:txBody>
      </p:sp>
      <p:pic>
        <p:nvPicPr>
          <p:cNvPr id="3074" name="Picture 2" descr="http://www.crowsnest-highway.ca/images/photos/WBCatt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060848"/>
            <a:ext cx="3258875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Threats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7984" y="1646237"/>
            <a:ext cx="4258816" cy="4526280"/>
          </a:xfrm>
        </p:spPr>
        <p:txBody>
          <a:bodyPr>
            <a:normAutofit fontScale="92500" lnSpcReduction="20000"/>
          </a:bodyPr>
          <a:lstStyle/>
          <a:p>
            <a:r>
              <a:rPr lang="en-CA" dirty="0" smtClean="0"/>
              <a:t>Logging</a:t>
            </a:r>
          </a:p>
          <a:p>
            <a:pPr lvl="1"/>
            <a:r>
              <a:rPr lang="en-CA" dirty="0" smtClean="0"/>
              <a:t>Logging, replanting and maintaining forest cover is essential for sustaining wildlife habitats</a:t>
            </a:r>
          </a:p>
          <a:p>
            <a:pPr lvl="1"/>
            <a:r>
              <a:rPr lang="en-CA" dirty="0" smtClean="0"/>
              <a:t>Urban growth, industrialization, agriculture and tourism are encroaching on grasslands and increasing pressure on water supplies. </a:t>
            </a:r>
          </a:p>
        </p:txBody>
      </p:sp>
      <p:pic>
        <p:nvPicPr>
          <p:cNvPr id="2054" name="Picture 6" descr="http://www.vancouversun.com/business/2035/6925710.bin?size=620x400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04864"/>
            <a:ext cx="4032448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Threats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9992" y="1646236"/>
            <a:ext cx="4186808" cy="4807099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/>
              <a:t>The Mountain Pine Beetle</a:t>
            </a:r>
          </a:p>
          <a:p>
            <a:pPr lvl="1"/>
            <a:r>
              <a:rPr lang="en-CA" dirty="0" smtClean="0"/>
              <a:t>Kills trees by eating holes in the inner bark, laying eggs there. </a:t>
            </a:r>
          </a:p>
          <a:p>
            <a:pPr lvl="1"/>
            <a:r>
              <a:rPr lang="en-CA" dirty="0" smtClean="0"/>
              <a:t>This leaves a mass of dying red trees, costing the provincial economy millions of dollars</a:t>
            </a:r>
          </a:p>
          <a:p>
            <a:pPr lvl="1"/>
            <a:r>
              <a:rPr lang="en-CA" dirty="0" smtClean="0"/>
              <a:t>Both B.C and Alberta are burning forests in an attempt to contain and kill the pest. </a:t>
            </a:r>
            <a:endParaRPr lang="en-CA" dirty="0"/>
          </a:p>
        </p:txBody>
      </p:sp>
      <p:pic>
        <p:nvPicPr>
          <p:cNvPr id="1026" name="Picture 2" descr="http://www.for.gov.bc.ca/hfp/mountain_pine_beetle/images/MPBathol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132856"/>
            <a:ext cx="3024336" cy="3629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Geolab</a:t>
            </a:r>
            <a:r>
              <a:rPr lang="en-CA" dirty="0" smtClean="0"/>
              <a:t> Challenge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Page 126</a:t>
            </a:r>
          </a:p>
          <a:p>
            <a:endParaRPr lang="en-CA" dirty="0" smtClean="0"/>
          </a:p>
          <a:p>
            <a:r>
              <a:rPr lang="en-CA" dirty="0" smtClean="0"/>
              <a:t>Solving A Climate Mystery</a:t>
            </a:r>
            <a:endParaRPr lang="en-CA" dirty="0"/>
          </a:p>
        </p:txBody>
      </p:sp>
      <p:sp>
        <p:nvSpPr>
          <p:cNvPr id="27650" name="AutoShape 2" descr="data:image/jpeg;base64,/9j/4AAQSkZJRgABAQAAAQABAAD/2wCEAAkGBhQQDw8PDxQPEBAPDw4ODxAPDw4QDw8PFBAVFRQQFBQXHCYeFxkkGRQUHy8gIycpLCwsFR4xNTAqNSYrLCkBCQoKDgwOFw8PFykcHBwpLCkpKSksKSksKSkpKSkpKSkpKSwpKSkpKSkpKSkpKSkpKSkpLCkpKSkqKSkpKSkpKf/AABEIAMABAAMBIgACEQEDEQH/xAAbAAABBQEBAAAAAAAAAAAAAAABAAIDBQYEB//EAEMQAAEDAQUFAwgGCQQDAAAAAAEAAhEDBAUSITEGE0FRYXGRoRQVFiIygbHRQlKiweHwByMzU2JygpKyY4OT8bPC0v/EABoBAQEBAQEBAQAAAAAAAAAAAAABAgMEBQb/xAAsEQACAgIABgECBQUAAAAAAAAAAQIRAxIEExUhMVEUMkEiYoGRoQVSYXHh/9oADAMBAAIRAxEAPwDylJGEl+rPGBJJJABFJBAKEIRRQDUkYQQCSSSUAkkkkIJJJJUBlJJCUA5JCV2WS6n1WOezCQzIy4A93Lr1TwDjXfdNzvtLi2mJI1AEk9P+1zWShvHtbMA6mJIA1y5r0LYCy0206tWsD6tTBTLIbBaMmuAOsHWDqueTJorKlbMXe+zlayuiq0DERgghxdOmnFc9a66rJljoAlxAJDehPNem3m0PeXOEHQuw6AZ5ZZcCs9e1U1op0yRTY6fW4t1nq6c/euMc9mnAxtChiMaHgM80rRZzTdhdk4ZEHIg9R71vtmtmqLnmpVmKZaWmS0TBmYzOuipNt7ui01Htc1zPUZTLW4Q5oHhrp0XSOVOVGXGkZlJF7CInKRI6hBdjIoSRQVAkQkkhKAgikhsCCJShQASSSQCSKSSAEpIwkgBCUJJIAJJyCACSMJQgAkkumy3e6pmBDA4Nc8+y2T4qN0CGjTkrd3LFCx4XaukZQ71ScxBCqdmNlXVcFZ4/V7yAQQA4CZj88VqrbYGB2Fghrfo6kCOPX8V4s+ZJ0jcYmQZdk1XPptInFI+q7EfwWruWyCk0tzM5uk5zz70KNnAMx2KfTReXLmcux0UaH2t5fM8SZ+C5fImhoylwnPiuhpTar4jqVxTZqhrbSaVIlsDXEYGffosq+jWtjX7theBmTigMPWeK0VrsrnNdkMIzz/PBWGx9np2Zr3HV5EgzHQyNRxgr1Ysiim/uc5K+x5y+7KuIis008AAh8NMaDCPpZ8lwAL0TbJ9SvUBYySIDS4Aw0OnVYy9LpNGDwJ05HkvfjyqSOUlRXJJJLsZCkkkAgEgnIQhoCSJSQDUkUkINSRShQoEkkkAkoSSQAKSKUoBIIoIBzGgkAmATrE+C2mylkwU8NUD18T2nM56D3rL3M1prNDhLYIz4E5SttWOAtdwAyP3Lx8RNr8KNxRZWP9WwMbAjQgcc0174BJgk5/Nc9K04wIkZ5rmvu8m0afrScRwwI718+m5UdfsddntAdxHPJS4uSxlTaOIDAcwAeBAhX1228YCXEZx36LrPA49zKkWbqoaJJXLQtYfUOGCG6nmY0Weva+t5NNkiSZPZr+eqkuGs4MxQA2co1P5hXkVHZjY1VZ0jjmnNd6oBAIA5KqoXkXZkQZgDVWk6LhJOJshtznPDoMZZcI6LG29r3hwPB0kzz4Lc1aB3bn6NHjnwWXviuKdN/wBZ+g5TzXp4eTOcjLuIwtbxBdJ7k2EkV9Y4ARCUIhCihJGEihRqRRQQAhIowkVANSRhJANShFJCDYSRSUKBJFKEAEkYSQCY4yCNctMuK3FgtwrUziiW5LE0faBGoMgHQwNF33dee7xCJxkCOnb3rhmx7I1F0auzWxrBE6nPsVFfVs31oa1oltJwk9mp7Eq9bMtmB6pmcwOKqnW0zUI+mcujfzHiuWLFT2NORyk5z1XQLe6AB74Jz6wueEV7KT8nMcapJk8cnHmJzWk8raymDTiMPdqs0xhcQ0ZkwAFc3Jd29OGXGHCGtjBhxZuceAXHLFVbLF9y8sIDmsyJPtcMlorGIIJjIcc0yy3Y6m0A4cgcvWmJ4nimVJz4Z8OC+Tkdvsd0WdovOKTxu5AMwBk4RqBpK8/v9j3Yn1XagFlPC31WngSOK1jnkiMyDrnwWV2xPrsjJoEQOa9HCv8AFRmfgzj6cRoZ5e75hBHAYB5kjuQX1jgJEBJEIQcQgQnkIQrQGQgQnwgWoUYknwhChRkJJ0IQgBCEJyCAEIJyUKAaknQhCAajCMJQgBCLHQZCUJIBz6k665eA5pkLtu+56toOGix1R2cBokkjgOsZrtsOyVepaPJnsNKrhLsD8OIjoJ+9Y2SFFQaDoxYXYYJxYXYYBgmeU8VZ3ddYDqbrS0ik+IAjE4H3yB16K4st02g2oWO1OqkCkabRLg1g9Ugtby05q3t92OBaCIAIEkiQBrHLUrjlza9kaUTK31QZSDKdGm6WFxdWh2J2I5SezL3qx2Sa5kuIEEA5yMuAWssxGbcIdiAaZBPLIKv2ktLbO0NA/aafwleZ5uYtEb1ruWVlvIxzB1z+CNWkC17gfonKNTCpNnbZi3k+yIgcT1nRWtZ4LS2DBDpzI4Zx+eC8umsqNXZXWK142SPVzju4qg2heC4udEjJnU8THRWNV1OnTeWOcx5MDMmBxmeqydorF7pcSYyHZK92DD+K0YlLsRH5pQnQlC+gcQQiAiiAqB8IQpMKGFUEeFAhSQgQgGQmwpYQwqUCOEIT4ShKKRwhCkhKFARwgQpIQwqAZCUJ+FDCgGwknYUsKFGKSjSlzBlLjx01TSF13YRvWYiAJOuglSXZBG+2dvVtjNOOMYgGjNwEZuHuPuCtLPbi20utFNn6wjLEG5ZzIMZDMrG1643jaYLfWcC3SWiM49y1FkrlrYn6IaeC+RkbXf2dkW1nNEVH1qgG9qEPJDsRBylgLhIbI0HNc14Oa/GYGNxOHMSORy+CrXsz4/gobRaMEQRJMNnSV57bZsfZ3EADOQOKmqtY/wBtsuygmCARxzVfaLVu2l7z1jn0Rp3qHMLm5GPpZDNa1l5RLFZmQ50QA5zoiM+Z70L1tBZSJb7XUrgyEkEucAS3PieHgq69reHUsBJNSdMoHMmF6I4nKaZhy7FQ+0uOITIJzzlQwnYUg1fXSSODBCQCcAnQtAbCMIwiGoQlwoYVOWJuBdKM2Q4UC1TFqBapRbIS1DCpsKBapQsihCFLhSwqUWyHChhU2BDClCyHClhUuBDCpRSKEoUmFKEoEcIQpYQwpQI4U9gptNVgqAlmIYwNXDkEzCuy6qoZVBd2DtJCxPtFlXk9DsNzUa7TVc3Dje2rTa0iWgDCJxZkwBqjVsobIzkZZwq6w28OIDTJzMdAYVqGg5k5xpK+Dkbb7npRWW+qGAhxDSDlmJL40Wbr35IxB0mIAgiCeitbzeKb6tR3rNLRGIfS5DqseWmc9cjpGucr6HD4YyVs5TkWNrvs1Ke7LdCCHHolQtGKm4GYbmI071XBqkdUJ+GQgL18mKVJHPYkdbfVyBBmQZXLCfhRDV1UEvBGxkIhqfhRwrdGRgajhTw1HClCyPCjhUganYVaJZ0libgXWaSaaa6UYs5SxAsXUaSaaaULOU00CxdW7Q3alFs5SxDAuo00000otnNhQwrpNNA01KFnNhSwLo3aG7UotnPgQwro3aW7ShZz4UsCn3aW7UoWQYFJZmDG2frBO3aO7UcbQs0d2POIuywgukZ4p5qy844BigfgsrQtrmxmcjJjj0K7nXiCNRh4AgiOi+Zl4aTlZ3jkVHTtZaN5TpxiIzdlGEnKSeZ+SzDhprkAM/fp0VtbLwLm4BHDMcBxAXBu17eHg4xpo5zlbOfAjgU+7R3a9FGLIMKIYp92ju1aJZBgRwKcU0d2lCyAU0QxTiknbtaolkAYiGKcU04U0ollgaCaaKtzZE02NaONlTuE00FbGyJhsaF2Ko0ENwrU2RN8kQuxVGihuFaGyoGydEGxVmimmgrQ2VDyVC7FXuUNyrQ2VN8lQbFZuUN0rPyZDyVKGxW7pDdKz8lQ8lUouxXbpDdKz8lQ8lShsV26SFGchJPIAk9isfJVotndjzWw1KweKTp9ghri3TGSdBpqueScca2kVO3Rka13PYAXsexpyaXNLQTHCVHuV7zU2Ws1SzGx7vdsyhzXfrDHsvLjmT2yF57tdsN5FhdTc99NxDZqBuKY1luUdIXj4fj4ZZavszrPG4qzE7lEUVY+TIiyr6NHDYrtyjuVYiypwsqDYrRRThQVj5L0ThZUJsVu4ThQVkLKiLIhNiuFBO3CsRZE4WPog2NUbpKabpK9DNztQNytXwOoo38aZ52bqPJNN1Hl4L0XzI1DzG1a6ih8eZ5ybpPJMN1HkvSPMTUPMLVeoofHmebG6jyTfNR5L0rzA1L0fatdRiT48zzQ3SeSabpPJel+jrUvRxqvUoj4+T0eZG6jyQ81Hl4L007NtQ9Gmq9SiORk9HmXmo8vBDzUeS9N9Gm9EvRlvROpQJyMno8xN1Hkh5qPJenejLeiXow3or1KA5GT0eY+ajyS81HkvTvRhvTuS9GG9E6lAcjJ6PM6V1CQHAwSJgfRnNaStdW83TaWFtOmGyyXEOh2RIngSVo7Ts41rHEZkAwBlw1VXdl4BtPQYhDXSwkuyzAJ0Xk4jjFkrU9ODFJfUT0XVvaguJyblOIc9deCtrwuwWmzBrwDlMHg7j2Qe5U1GsHFjmjCQQRlhk6yr2gX1BGOCNY1PVeDZpppnqn4o8vq3MWuc0g+q4tg5kQUBdJ5L0yrs8HOLnES4ycuKHo01fXX9RjXc+c8GT0eai6jyThdR5L0n0baj6ON6dyvUok5GT0ebi6jy8ERdR5L0j0eaj6PtU6jEfHn6POBdR5Jwuo8l6MLgaj5has9RiX48/R50Lq6J4ukr0LzE1HzG1TqKHx5kJvtv16f/J+Cab+b9emP6nH4BY520Fn/AHNU9tZjfg1QPv8ApcKH91oqH4NC4LgpfeL/AIOnNfs2h2iZ9dnuxlIbRM+v9l5+9Yb0lboKVEf7tYn/ACS8/wD+kO3eWoDwIW/hflf7oy8svZvPPlPjWYP6Hz8Uw360+y9zuWClUdPxWGp7Tubo1g6Oq2mP/IjW2te4QRZ+6qT3l6fAyX9P8oc7t5NsL2cdG1z/ALTh/wCqY+/CzNzaw7ZHxYFh6O0FMGajS7oHer3FpVo3bWzBsCzMLubqVMj4ypLg5xf02FO/uXp2pbyf/wAjfkm1NqgOBH8zz8lmau1OM+rRs7B/DZg4/wCac3aNzcxuKccfImg95JXRcJ+T+TLm78l/6Vnh4ByPpS7l4PWfq7a2j6FZvYKLG/chT2otrs96yB+8NBrfuW/iSq3BL9f+By/My/8ASxw+RxJ3pS/6uvR3xlZyrtdWkFz7KXDLJrC7vnJT0Nrpb+sqU5HBtaqD8CFJcK0r0X7jZ/3MvvSR/wDAOU1B81KL2qkSMx/Cyu/4MIWVdttVZ+xj+Z76VU+7SO5QH9IFYn18B5xTHdM5e5T4eR+IpF2X3bNa6/Kg9reDsoV//gKE7UR7VQjtY+e4kLO0tqLI79tSqSP3YLp76n3KSrtRY4wsbaafVlCxgn3vJKysEk6cGO78MvTtX/G4/wBGX+Sz1vvI5wXGXYwZzEjMHmJzXE+8LGZOO8CT/p2T5riq2yl9CpVPIPosHiKh+C7rhISVJNfoFOUX5LSnbSR67oGuehPUTmrG6NpzSxSXGfZAa0zw+tkskbfw1HYhTtU6fcFrpyNPPJnozNrTrl2EaeKPpaeY7lh6LKhzgRzx04+KlF6NYIdTpOPM1Knwbktvgsa8KzjvP2bUbWnp4/NOG1x5N+181gad/Ob7O7E8DTY4falB18uOuD3U6bfgFn4EW/p7Defs9BG1XVo7cXyKeNqOrP7sv8V50Lz/ACDCPnL8yq/6dAcyfs9GG03Vp7HD5J42i6t97mgrzcXj1TxeXUrPTojmz9no4v8APAs/ub+CRv1w+r2hzD9686F4dT3fini8BzP9oHjKz05Ic2fs1Vu2fsbD6jWO/h8sDfxUNFlCmf2N3M61aoqnxK5BsPeD8jWpMHT5NanU/wBE9RxmtaQZ1wtJPiuN4kqnmv8Ac7KE27USzftTRpD1Kt3s6U2VD/gFnrzv2z1SS6qHn/Tscfadmruj+iOgPbq1ne9jR4Bd9j/RrZaZktFTpUlw7pWIZeGxu022aeLI/KPNqgDzFIPM6SD8ArCw7HWitoC3tZU+JyXqJsjqDcNko0B0EUh9lqqrXZryqn9pZ7O3lTL3u7yF6OpSn2ikv9snJS82ZM/o/tDM4L/5WsPxIXNaLJarH627wgfvBZiD/SXFaynslXqTv7XW7G4m/Erjtv6MbMZdUtFcnm6pS+8Kx45XWSSa/wAJk5fa0ZN+39b2cNA/7TAPswuN+2D3GX0rK7tpAfDNTXzsrTpEilUD+U1AT4ZLPVbtc2SXU2jkXiV9GGHFJbRRzO60X5jz3VBvQNqEdxcuY3keApt/lpsCrXug6g9iZve3wXaqLqWVS8HO1cfuUZtK4d6m71Ni6nf5Ql5VznwXBvUN6psNSzdamxkHzzJaB3BM8pVfvUt6mw1LDylLylV+9S3qbF1LEWpEWlV29R3qbE1LDfj8gKWlbY5HtAKq96iKyqkNS8beFM60/wC17m+CJqUyJBLehdPjCoxVRFVVSRNS0dWA0M+9IWlVgqpwqpZNSzFpT22kcSR7gfvVWKyIrJY1LU1xwdPuISFpVYKycKyE1P/Z"/>
          <p:cNvSpPr>
            <a:spLocks noChangeAspect="1" noChangeArrowheads="1"/>
          </p:cNvSpPr>
          <p:nvPr/>
        </p:nvSpPr>
        <p:spPr bwMode="auto">
          <a:xfrm>
            <a:off x="155575" y="-876300"/>
            <a:ext cx="2438400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7652" name="AutoShape 4" descr="data:image/jpeg;base64,/9j/4AAQSkZJRgABAQAAAQABAAD/2wCEAAkGBhQQDw8PDxQPEBAPDw4ODxAPDw4QDw8PFBAVFRQQFBQXHCYeFxkkGRQUHy8gIycpLCwsFR4xNTAqNSYrLCkBCQoKDgwOFw8PFykcHBwpLCkpKSksKSksKSkpKSkpKSkpKSwpKSkpKSkpKSkpKSkpKSkpLCkpKSkqKSkpKSkpKf/AABEIAMABAAMBIgACEQEDEQH/xAAbAAABBQEBAAAAAAAAAAAAAAABAAIDBQYEB//EAEMQAAEDAQUFAwgGCQQDAAAAAAEAAhEDBAUSITEGE0FRYXGRoRQVFiIygbHRQlKiweHwByMzU2JygpKyY4OT8bPC0v/EABoBAQEBAQEBAQAAAAAAAAAAAAABAgMEBQb/xAAsEQACAgIABgECBQUAAAAAAAAAAQIRAxIEExUhMVEUMkEiYoGRoQVSYXHh/9oADAMBAAIRAxEAPwDylJGEl+rPGBJJJABFJBAKEIRRQDUkYQQCSSSUAkkkkIJJJJUBlJJCUA5JCV2WS6n1WOezCQzIy4A93Lr1TwDjXfdNzvtLi2mJI1AEk9P+1zWShvHtbMA6mJIA1y5r0LYCy0206tWsD6tTBTLIbBaMmuAOsHWDqueTJorKlbMXe+zlayuiq0DERgghxdOmnFc9a66rJljoAlxAJDehPNem3m0PeXOEHQuw6AZ5ZZcCs9e1U1op0yRTY6fW4t1nq6c/euMc9mnAxtChiMaHgM80rRZzTdhdk4ZEHIg9R71vtmtmqLnmpVmKZaWmS0TBmYzOuipNt7ui01Htc1zPUZTLW4Q5oHhrp0XSOVOVGXGkZlJF7CInKRI6hBdjIoSRQVAkQkkhKAgikhsCCJShQASSSQCSKSSAEpIwkgBCUJJIAJJyCACSMJQgAkkumy3e6pmBDA4Nc8+y2T4qN0CGjTkrd3LFCx4XaukZQ71ScxBCqdmNlXVcFZ4/V7yAQQA4CZj88VqrbYGB2Fghrfo6kCOPX8V4s+ZJ0jcYmQZdk1XPptInFI+q7EfwWruWyCk0tzM5uk5zz70KNnAMx2KfTReXLmcux0UaH2t5fM8SZ+C5fImhoylwnPiuhpTar4jqVxTZqhrbSaVIlsDXEYGffosq+jWtjX7theBmTigMPWeK0VrsrnNdkMIzz/PBWGx9np2Zr3HV5EgzHQyNRxgr1Ysiim/uc5K+x5y+7KuIis008AAh8NMaDCPpZ8lwAL0TbJ9SvUBYySIDS4Aw0OnVYy9LpNGDwJ05HkvfjyqSOUlRXJJJLsZCkkkAgEgnIQhoCSJSQDUkUkINSRShQoEkkkAkoSSQAKSKUoBIIoIBzGgkAmATrE+C2mylkwU8NUD18T2nM56D3rL3M1prNDhLYIz4E5SttWOAtdwAyP3Lx8RNr8KNxRZWP9WwMbAjQgcc0174BJgk5/Nc9K04wIkZ5rmvu8m0afrScRwwI718+m5UdfsddntAdxHPJS4uSxlTaOIDAcwAeBAhX1228YCXEZx36LrPA49zKkWbqoaJJXLQtYfUOGCG6nmY0Weva+t5NNkiSZPZr+eqkuGs4MxQA2co1P5hXkVHZjY1VZ0jjmnNd6oBAIA5KqoXkXZkQZgDVWk6LhJOJshtznPDoMZZcI6LG29r3hwPB0kzz4Lc1aB3bn6NHjnwWXviuKdN/wBZ+g5TzXp4eTOcjLuIwtbxBdJ7k2EkV9Y4ARCUIhCihJGEihRqRRQQAhIowkVANSRhJANShFJCDYSRSUKBJFKEAEkYSQCY4yCNctMuK3FgtwrUziiW5LE0faBGoMgHQwNF33dee7xCJxkCOnb3rhmx7I1F0auzWxrBE6nPsVFfVs31oa1oltJwk9mp7Eq9bMtmB6pmcwOKqnW0zUI+mcujfzHiuWLFT2NORyk5z1XQLe6AB74Jz6wueEV7KT8nMcapJk8cnHmJzWk8raymDTiMPdqs0xhcQ0ZkwAFc3Jd29OGXGHCGtjBhxZuceAXHLFVbLF9y8sIDmsyJPtcMlorGIIJjIcc0yy3Y6m0A4cgcvWmJ4nimVJz4Z8OC+Tkdvsd0WdovOKTxu5AMwBk4RqBpK8/v9j3Yn1XagFlPC31WngSOK1jnkiMyDrnwWV2xPrsjJoEQOa9HCv8AFRmfgzj6cRoZ5e75hBHAYB5kjuQX1jgJEBJEIQcQgQnkIQrQGQgQnwgWoUYknwhChRkJJ0IQgBCEJyCAEIJyUKAaknQhCAajCMJQgBCLHQZCUJIBz6k665eA5pkLtu+56toOGix1R2cBokkjgOsZrtsOyVepaPJnsNKrhLsD8OIjoJ+9Y2SFFQaDoxYXYYJxYXYYBgmeU8VZ3ddYDqbrS0ik+IAjE4H3yB16K4st02g2oWO1OqkCkabRLg1g9Ugtby05q3t92OBaCIAIEkiQBrHLUrjlza9kaUTK31QZSDKdGm6WFxdWh2J2I5SezL3qx2Sa5kuIEEA5yMuAWssxGbcIdiAaZBPLIKv2ktLbO0NA/aafwleZ5uYtEb1ruWVlvIxzB1z+CNWkC17gfonKNTCpNnbZi3k+yIgcT1nRWtZ4LS2DBDpzI4Zx+eC8umsqNXZXWK142SPVzju4qg2heC4udEjJnU8THRWNV1OnTeWOcx5MDMmBxmeqydorF7pcSYyHZK92DD+K0YlLsRH5pQnQlC+gcQQiAiiAqB8IQpMKGFUEeFAhSQgQgGQmwpYQwqUCOEIT4ShKKRwhCkhKFARwgQpIQwqAZCUJ+FDCgGwknYUsKFGKSjSlzBlLjx01TSF13YRvWYiAJOuglSXZBG+2dvVtjNOOMYgGjNwEZuHuPuCtLPbi20utFNn6wjLEG5ZzIMZDMrG1643jaYLfWcC3SWiM49y1FkrlrYn6IaeC+RkbXf2dkW1nNEVH1qgG9qEPJDsRBylgLhIbI0HNc14Oa/GYGNxOHMSORy+CrXsz4/gobRaMEQRJMNnSV57bZsfZ3EADOQOKmqtY/wBtsuygmCARxzVfaLVu2l7z1jn0Rp3qHMLm5GPpZDNa1l5RLFZmQ50QA5zoiM+Z70L1tBZSJb7XUrgyEkEucAS3PieHgq69reHUsBJNSdMoHMmF6I4nKaZhy7FQ+0uOITIJzzlQwnYUg1fXSSODBCQCcAnQtAbCMIwiGoQlwoYVOWJuBdKM2Q4UC1TFqBapRbIS1DCpsKBapQsihCFLhSwqUWyHChhU2BDClCyHClhUuBDCpRSKEoUmFKEoEcIQpYQwpQI4U9gptNVgqAlmIYwNXDkEzCuy6qoZVBd2DtJCxPtFlXk9DsNzUa7TVc3Dje2rTa0iWgDCJxZkwBqjVsobIzkZZwq6w28OIDTJzMdAYVqGg5k5xpK+Dkbb7npRWW+qGAhxDSDlmJL40Wbr35IxB0mIAgiCeitbzeKb6tR3rNLRGIfS5DqseWmc9cjpGucr6HD4YyVs5TkWNrvs1Ke7LdCCHHolQtGKm4GYbmI071XBqkdUJ+GQgL18mKVJHPYkdbfVyBBmQZXLCfhRDV1UEvBGxkIhqfhRwrdGRgajhTw1HClCyPCjhUganYVaJZ0libgXWaSaaa6UYs5SxAsXUaSaaaULOU00CxdW7Q3alFs5SxDAuo00000otnNhQwrpNNA01KFnNhSwLo3aG7UotnPgQwro3aW7ShZz4UsCn3aW7UoWQYFJZmDG2frBO3aO7UcbQs0d2POIuywgukZ4p5qy844BigfgsrQtrmxmcjJjj0K7nXiCNRh4AgiOi+Zl4aTlZ3jkVHTtZaN5TpxiIzdlGEnKSeZ+SzDhprkAM/fp0VtbLwLm4BHDMcBxAXBu17eHg4xpo5zlbOfAjgU+7R3a9FGLIMKIYp92ju1aJZBgRwKcU0d2lCyAU0QxTiknbtaolkAYiGKcU04U0ollgaCaaKtzZE02NaONlTuE00FbGyJhsaF2Ko0ENwrU2RN8kQuxVGihuFaGyoGydEGxVmimmgrQ2VDyVC7FXuUNyrQ2VN8lQbFZuUN0rPyZDyVKGxW7pDdKz8lQ8lUouxXbpDdKz8lQ8lShsV26SFGchJPIAk9isfJVotndjzWw1KweKTp9ghri3TGSdBpqueScca2kVO3Rka13PYAXsexpyaXNLQTHCVHuV7zU2Ws1SzGx7vdsyhzXfrDHsvLjmT2yF57tdsN5FhdTc99NxDZqBuKY1luUdIXj4fj4ZZavszrPG4qzE7lEUVY+TIiyr6NHDYrtyjuVYiypwsqDYrRRThQVj5L0ThZUJsVu4ThQVkLKiLIhNiuFBO3CsRZE4WPog2NUbpKabpK9DNztQNytXwOoo38aZ52bqPJNN1Hl4L0XzI1DzG1a6ih8eZ5ybpPJMN1HkvSPMTUPMLVeoofHmebG6jyTfNR5L0rzA1L0fatdRiT48zzQ3SeSabpPJel+jrUvRxqvUoj4+T0eZG6jyQ81Hl4L007NtQ9Gmq9SiORk9HmXmo8vBDzUeS9N9Gm9EvRlvROpQJyMno8xN1Hkh5qPJenejLeiXow3or1KA5GT0eY+ajyS81HkvTvRhvTuS9GG9E6lAcjJ6PM6V1CQHAwSJgfRnNaStdW83TaWFtOmGyyXEOh2RIngSVo7Ts41rHEZkAwBlw1VXdl4BtPQYhDXSwkuyzAJ0Xk4jjFkrU9ODFJfUT0XVvaguJyblOIc9deCtrwuwWmzBrwDlMHg7j2Qe5U1GsHFjmjCQQRlhk6yr2gX1BGOCNY1PVeDZpppnqn4o8vq3MWuc0g+q4tg5kQUBdJ5L0yrs8HOLnES4ycuKHo01fXX9RjXc+c8GT0eai6jyThdR5L0n0baj6ON6dyvUok5GT0ebi6jy8ERdR5L0j0eaj6PtU6jEfHn6POBdR5Jwuo8l6MLgaj5has9RiX48/R50Lq6J4ukr0LzE1HzG1TqKHx5kJvtv16f/J+Cab+b9emP6nH4BY520Fn/AHNU9tZjfg1QPv8ApcKH91oqH4NC4LgpfeL/AIOnNfs2h2iZ9dnuxlIbRM+v9l5+9Yb0lboKVEf7tYn/ACS8/wD+kO3eWoDwIW/hflf7oy8svZvPPlPjWYP6Hz8Uw360+y9zuWClUdPxWGp7Tubo1g6Oq2mP/IjW2te4QRZ+6qT3l6fAyX9P8oc7t5NsL2cdG1z/ALTh/wCqY+/CzNzaw7ZHxYFh6O0FMGajS7oHer3FpVo3bWzBsCzMLubqVMj4ypLg5xf02FO/uXp2pbyf/wAjfkm1NqgOBH8zz8lmau1OM+rRs7B/DZg4/wCac3aNzcxuKccfImg95JXRcJ+T+TLm78l/6Vnh4ByPpS7l4PWfq7a2j6FZvYKLG/chT2otrs96yB+8NBrfuW/iSq3BL9f+By/My/8ASxw+RxJ3pS/6uvR3xlZyrtdWkFz7KXDLJrC7vnJT0Nrpb+sqU5HBtaqD8CFJcK0r0X7jZ/3MvvSR/wDAOU1B81KL2qkSMx/Cyu/4MIWVdttVZ+xj+Z76VU+7SO5QH9IFYn18B5xTHdM5e5T4eR+IpF2X3bNa6/Kg9reDsoV//gKE7UR7VQjtY+e4kLO0tqLI79tSqSP3YLp76n3KSrtRY4wsbaafVlCxgn3vJKysEk6cGO78MvTtX/G4/wBGX+Sz1vvI5wXGXYwZzEjMHmJzXE+8LGZOO8CT/p2T5riq2yl9CpVPIPosHiKh+C7rhISVJNfoFOUX5LSnbSR67oGuehPUTmrG6NpzSxSXGfZAa0zw+tkskbfw1HYhTtU6fcFrpyNPPJnozNrTrl2EaeKPpaeY7lh6LKhzgRzx04+KlF6NYIdTpOPM1Knwbktvgsa8KzjvP2bUbWnp4/NOG1x5N+181gad/Ob7O7E8DTY4falB18uOuD3U6bfgFn4EW/p7Defs9BG1XVo7cXyKeNqOrP7sv8V50Lz/ACDCPnL8yq/6dAcyfs9GG03Vp7HD5J42i6t97mgrzcXj1TxeXUrPTojmz9no4v8APAs/ub+CRv1w+r2hzD9686F4dT3fini8BzP9oHjKz05Ic2fs1Vu2fsbD6jWO/h8sDfxUNFlCmf2N3M61aoqnxK5BsPeD8jWpMHT5NanU/wBE9RxmtaQZ1wtJPiuN4kqnmv8Ac7KE27USzftTRpD1Kt3s6U2VD/gFnrzv2z1SS6qHn/Tscfadmruj+iOgPbq1ne9jR4Bd9j/RrZaZktFTpUlw7pWIZeGxu022aeLI/KPNqgDzFIPM6SD8ArCw7HWitoC3tZU+JyXqJsjqDcNko0B0EUh9lqqrXZryqn9pZ7O3lTL3u7yF6OpSn2ikv9snJS82ZM/o/tDM4L/5WsPxIXNaLJarH627wgfvBZiD/SXFaynslXqTv7XW7G4m/Erjtv6MbMZdUtFcnm6pS+8Kx45XWSSa/wAJk5fa0ZN+39b2cNA/7TAPswuN+2D3GX0rK7tpAfDNTXzsrTpEilUD+U1AT4ZLPVbtc2SXU2jkXiV9GGHFJbRRzO60X5jz3VBvQNqEdxcuY3keApt/lpsCrXug6g9iZve3wXaqLqWVS8HO1cfuUZtK4d6m71Ni6nf5Ql5VznwXBvUN6psNSzdamxkHzzJaB3BM8pVfvUt6mw1LDylLylV+9S3qbF1LEWpEWlV29R3qbE1LDfj8gKWlbY5HtAKq96iKyqkNS8beFM60/wC17m+CJqUyJBLehdPjCoxVRFVVSRNS0dWA0M+9IWlVgqpwqpZNSzFpT22kcSR7gfvVWKyIrJY1LU1xwdPuISFpVYKycKyE1P/Z"/>
          <p:cNvSpPr>
            <a:spLocks noChangeAspect="1" noChangeArrowheads="1"/>
          </p:cNvSpPr>
          <p:nvPr/>
        </p:nvSpPr>
        <p:spPr bwMode="auto">
          <a:xfrm>
            <a:off x="155575" y="-876300"/>
            <a:ext cx="2438400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27654" name="Picture 6" descr="http://4.bp.blogspot.com/-LTqFBIsgRp8/Te348rdW6mI/AAAAAAAABGI/6b8Db35Zs3c/s1600/question_ma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482752"/>
            <a:ext cx="4032448" cy="30243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Glossary Words!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 smtClean="0"/>
              <a:t>Orographic</a:t>
            </a:r>
            <a:r>
              <a:rPr lang="en-CA" dirty="0" smtClean="0"/>
              <a:t> precipitation</a:t>
            </a:r>
          </a:p>
          <a:p>
            <a:r>
              <a:rPr lang="en-CA" dirty="0" smtClean="0"/>
              <a:t>Windward</a:t>
            </a:r>
          </a:p>
          <a:p>
            <a:r>
              <a:rPr lang="en-CA" dirty="0" smtClean="0"/>
              <a:t>Alpine tundra</a:t>
            </a:r>
          </a:p>
          <a:p>
            <a:r>
              <a:rPr lang="en-CA" dirty="0" smtClean="0"/>
              <a:t>Leeward</a:t>
            </a:r>
          </a:p>
          <a:p>
            <a:r>
              <a:rPr lang="en-CA" dirty="0" smtClean="0"/>
              <a:t>Mountain pine beetle</a:t>
            </a:r>
            <a:endParaRPr lang="en-CA" dirty="0"/>
          </a:p>
        </p:txBody>
      </p:sp>
      <p:pic>
        <p:nvPicPr>
          <p:cNvPr id="13314" name="Picture 2" descr="http://www.naturewatch.ca/eman/reports/publications/99_montane/odonata/images/fig_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276872"/>
            <a:ext cx="3544069" cy="39250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Montane</a:t>
            </a:r>
            <a:r>
              <a:rPr lang="en-CA" dirty="0" smtClean="0"/>
              <a:t> Cordillera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CA" dirty="0" smtClean="0"/>
              <a:t>Landscape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This eco zone lies mostly in British Columbia, with 10% in Alberta</a:t>
            </a:r>
          </a:p>
          <a:p>
            <a:endParaRPr lang="en-CA" dirty="0" smtClean="0"/>
          </a:p>
          <a:p>
            <a:r>
              <a:rPr lang="en-CA" dirty="0" smtClean="0"/>
              <a:t>It consists of rows of mountains separated by wide valleys and plateaus (areas of elevated, flat land)</a:t>
            </a:r>
          </a:p>
          <a:p>
            <a:endParaRPr lang="en-CA" dirty="0" smtClean="0"/>
          </a:p>
          <a:p>
            <a:r>
              <a:rPr lang="en-CA" dirty="0" smtClean="0"/>
              <a:t>The </a:t>
            </a:r>
            <a:r>
              <a:rPr lang="en-CA" dirty="0" err="1" smtClean="0"/>
              <a:t>montane</a:t>
            </a:r>
            <a:r>
              <a:rPr lang="en-CA" dirty="0" smtClean="0"/>
              <a:t> cordillera is a land of exceptional natural history</a:t>
            </a:r>
            <a:endParaRPr lang="en-CA" dirty="0"/>
          </a:p>
        </p:txBody>
      </p:sp>
      <p:pic>
        <p:nvPicPr>
          <p:cNvPr id="5" name="Picture 2" descr="http://canadianbiodiversity.mcgill.ca/english/ecozones/montanecordillera/montanecordillera_m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88840"/>
            <a:ext cx="3688432" cy="34249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Montane</a:t>
            </a:r>
            <a:r>
              <a:rPr lang="en-CA" dirty="0" smtClean="0"/>
              <a:t> Cordillera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CA" dirty="0" smtClean="0"/>
              <a:t>Natural Vegetation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CA" dirty="0" smtClean="0"/>
              <a:t>Natural vegetation varies greatly in the </a:t>
            </a:r>
            <a:r>
              <a:rPr lang="en-CA" dirty="0" err="1" smtClean="0"/>
              <a:t>Montane</a:t>
            </a:r>
            <a:r>
              <a:rPr lang="en-CA" dirty="0" smtClean="0"/>
              <a:t> Cordillera. This depends upon the location on mountains or in valleys</a:t>
            </a:r>
          </a:p>
          <a:p>
            <a:endParaRPr lang="en-CA" dirty="0" smtClean="0"/>
          </a:p>
          <a:p>
            <a:r>
              <a:rPr lang="en-CA" dirty="0" smtClean="0"/>
              <a:t>Why does vegetation vary?</a:t>
            </a:r>
          </a:p>
          <a:p>
            <a:pPr lvl="1"/>
            <a:r>
              <a:rPr lang="en-CA" dirty="0" err="1" smtClean="0"/>
              <a:t>Orographic</a:t>
            </a:r>
            <a:r>
              <a:rPr lang="en-CA" dirty="0" smtClean="0"/>
              <a:t> precipitation</a:t>
            </a:r>
          </a:p>
        </p:txBody>
      </p:sp>
      <p:pic>
        <p:nvPicPr>
          <p:cNvPr id="11266" name="Picture 2" descr="montane rainforest - , Canindey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16832"/>
            <a:ext cx="4224469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Page 123 (fig. 3.22)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1499106" y="1772814"/>
            <a:ext cx="5449157" cy="4663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Orographic</a:t>
            </a:r>
            <a:r>
              <a:rPr lang="en-CA" dirty="0" smtClean="0"/>
              <a:t> Precipitation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CA" dirty="0" smtClean="0"/>
              <a:t>Windward Slopes of Mountains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These slopes are located on the west side of the mountain ranges where wind brings moisture from the Pacific. </a:t>
            </a:r>
          </a:p>
          <a:p>
            <a:endParaRPr lang="en-CA" dirty="0" smtClean="0"/>
          </a:p>
          <a:p>
            <a:r>
              <a:rPr lang="en-CA" dirty="0" smtClean="0"/>
              <a:t>Most precipitation is found on the windward side of mountains, so the lower parts of windward slopes are dense with coniferous forests (spruce, pine). </a:t>
            </a:r>
            <a:endParaRPr lang="en-CA" dirty="0"/>
          </a:p>
        </p:txBody>
      </p:sp>
      <p:pic>
        <p:nvPicPr>
          <p:cNvPr id="10242" name="Picture 2" descr="http://t0.gstatic.com/images?q=tbn:ANd9GcQBoe7q41GmtHy4J0bSs6phtBnWi37zSYNSAWbMHh026ef3ihzObq4FsFyPY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8"/>
            <a:ext cx="3626117" cy="40849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Orographic</a:t>
            </a:r>
            <a:r>
              <a:rPr lang="en-CA" dirty="0" smtClean="0"/>
              <a:t> Precipitation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CA" dirty="0" smtClean="0"/>
              <a:t>Near the Top of the Mountain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CA" dirty="0" smtClean="0"/>
              <a:t>The mountain top is too cold and windswept for trees to grow, so alpine tundra vegetation grows here (moss, lichen, and grasses).</a:t>
            </a:r>
          </a:p>
          <a:p>
            <a:endParaRPr lang="en-CA" dirty="0" smtClean="0"/>
          </a:p>
          <a:p>
            <a:r>
              <a:rPr lang="en-CA" dirty="0" smtClean="0"/>
              <a:t>Mountain Peaks</a:t>
            </a:r>
          </a:p>
          <a:p>
            <a:pPr lvl="1"/>
            <a:r>
              <a:rPr lang="en-CA" dirty="0" smtClean="0"/>
              <a:t>Have permanent ice. </a:t>
            </a:r>
            <a:endParaRPr lang="en-CA" dirty="0"/>
          </a:p>
        </p:txBody>
      </p:sp>
      <p:pic>
        <p:nvPicPr>
          <p:cNvPr id="9218" name="Picture 2" descr="http://hikingwithbarry.com/wp-content/uploads/2010/05/20090218marble90s5b2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1"/>
            <a:ext cx="4189351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Orographic</a:t>
            </a:r>
            <a:r>
              <a:rPr lang="en-CA" dirty="0" smtClean="0"/>
              <a:t> Precipitation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CA" dirty="0" smtClean="0"/>
              <a:t>The leeward side of Mountains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CA" dirty="0" smtClean="0"/>
              <a:t>This side of the mountain is more protected and therefore does not receive much precipitation.</a:t>
            </a:r>
          </a:p>
          <a:p>
            <a:endParaRPr lang="en-CA" dirty="0" smtClean="0"/>
          </a:p>
          <a:p>
            <a:r>
              <a:rPr lang="en-CA" dirty="0" smtClean="0"/>
              <a:t>Grasses and sagebrush grow in valleys of these regions. </a:t>
            </a:r>
            <a:endParaRPr lang="en-CA" dirty="0"/>
          </a:p>
        </p:txBody>
      </p:sp>
      <p:pic>
        <p:nvPicPr>
          <p:cNvPr id="8194" name="Picture 2" descr="http://static.newworldencyclopedia.org/thumb/d/d1/Reservoir_in_the_Rocky_Mountains.jpg/250px-Reservoir_in_the_Rocky_Mountai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27999"/>
            <a:ext cx="3096344" cy="4332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Orographic</a:t>
            </a:r>
            <a:r>
              <a:rPr lang="en-CA" dirty="0" smtClean="0"/>
              <a:t> Precipitation</a:t>
            </a:r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899592" y="1916832"/>
            <a:ext cx="705678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174</TotalTime>
  <Words>407</Words>
  <Application>Microsoft Office PowerPoint</Application>
  <PresentationFormat>On-screen Show (4:3)</PresentationFormat>
  <Paragraphs>78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Foundry</vt:lpstr>
      <vt:lpstr>Montane Cordillera</vt:lpstr>
      <vt:lpstr>Glossary Words!</vt:lpstr>
      <vt:lpstr>Montane Cordillera</vt:lpstr>
      <vt:lpstr>Montane Cordillera</vt:lpstr>
      <vt:lpstr>Page 123 (fig. 3.22)</vt:lpstr>
      <vt:lpstr>Orographic Precipitation</vt:lpstr>
      <vt:lpstr>Orographic Precipitation</vt:lpstr>
      <vt:lpstr>Orographic Precipitation</vt:lpstr>
      <vt:lpstr>Orographic Precipitation</vt:lpstr>
      <vt:lpstr>Wildlife</vt:lpstr>
      <vt:lpstr>People</vt:lpstr>
      <vt:lpstr>People</vt:lpstr>
      <vt:lpstr>People</vt:lpstr>
      <vt:lpstr>Threats </vt:lpstr>
      <vt:lpstr>Threats</vt:lpstr>
      <vt:lpstr>Geolab Challenge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Montane Cordillera</dc:title>
  <dc:creator>Lorne</dc:creator>
  <cp:lastModifiedBy>ESDNL</cp:lastModifiedBy>
  <cp:revision>10</cp:revision>
  <dcterms:created xsi:type="dcterms:W3CDTF">2012-11-07T01:11:26Z</dcterms:created>
  <dcterms:modified xsi:type="dcterms:W3CDTF">2012-11-28T12:30:40Z</dcterms:modified>
</cp:coreProperties>
</file>