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BAD5C-A211-44F1-9691-DD657BEB883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38F3B-7149-43F0-8886-D102AE8086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newfoundland+fishery&amp;source=images&amp;cd=&amp;cad=rja&amp;docid=IDbXvPSXituIxM&amp;tbnid=T1TfAEiOi1dSjM:&amp;ved=0CAUQjRw&amp;url=http://www.flickr.com/photos/nancyandwayne/7882978220/&amp;ei=5bV6UfScMcTi2gWYwoA4&amp;bvm=bv.45645796,d.aWM&amp;psig=AFQjCNHMy19xRIgc3YKTH5FvDmNiATAG5w&amp;ust=136708281921061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a/url?sa=i&amp;rct=j&amp;q=salmon+farm+fishing&amp;source=images&amp;cd=&amp;cad=rja&amp;docid=D9Tc0PAh2wj5LM&amp;tbnid=-Tr4kRN4dJVnRM:&amp;ved=0CAUQjRw&amp;url=http%3A%2F%2Fwww.nosalmonfarmsatsea.com%2Farchives%2F536&amp;ei=y71_UdTfBcqU2AX7z4H4Dw&amp;bvm=bv.45645796,d.aWc&amp;psig=AFQjCNHCi9SjjjEYdy5Or60DaYtU7k9WEA&amp;ust=136741251685889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continental+shelf&amp;source=images&amp;cd=&amp;cad=rja&amp;docid=qMta0xZrI3jGCM&amp;tbnid=EUqjTQL-5CZV3M:&amp;ved=0CAUQjRw&amp;url=http://translation.babylon.com/english/Continental%20shelf./&amp;ei=bLB6UdnkPNOK2QXYjICoDg&amp;bvm=bv.45645796,d.aWM&amp;psig=AFQjCNGK54Il_kWTsmBatQdC8qY9-lervA&amp;ust=13670813944438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google.ca/url?sa=i&amp;rct=j&amp;q=continental+shelf&amp;source=images&amp;cd=&amp;cad=rja&amp;docid=13OGvKaDv3BJPM&amp;tbnid=rJhtrN9raM53kM:&amp;ved=0CAUQjRw&amp;url=http://www.heritage.nf.ca/environment/shelf.html&amp;ei=krB6UZSNJqXT2QWO94CIBw&amp;bvm=bv.45645796,d.aWM&amp;psig=AFQjCNGK54Il_kWTsmBatQdC8qY9-lervA&amp;ust=13670813944438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grand+banks+newfoundland&amp;source=images&amp;cd=&amp;cad=rja&amp;docid=1gTA3Qa7_EftJM&amp;tbnid=6NRhOWLzwx4pAM:&amp;ved=0CAUQjRw&amp;url=http://www.aquatic.uoguelph.ca/oceans/AtlanticOceanWeb/AOFloor/Grandbanks.htm&amp;ei=1LF6UcbZJMHk2AXyt4CgDA&amp;bvm=bv.45645796,d.aWM&amp;psig=AFQjCNEKAWwiJ4aNj7ky_mh3evVjE-_0xw&amp;ust=13670817153902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a/url?sa=i&amp;rct=j&amp;q=groundfish+examples&amp;source=images&amp;cd=&amp;cad=rja&amp;docid=OImNP7dIZ3NkjM&amp;tbnid=kdbj9rPX650raM:&amp;ved=0CAUQjRw&amp;url=http://www.bofep.org/fisherie.htm&amp;ei=7bN6UdefMoSi2wWnsICgDw&amp;bvm=bv.45645796,d.aWM&amp;psig=AFQjCNHvDY-MnrhnMJbqcTsFmeftJOYPDA&amp;ust=136708233448956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purse+seine&amp;source=images&amp;cd=&amp;cad=rja&amp;docid=Dl10tjdxg67PNM&amp;tbnid=4sfpfp7WwnpWFM:&amp;ved=0CAUQjRw&amp;url=http://www.sustainablesushi.net/tag/purse-seine/&amp;ei=YrV6UfjoOYXh2QWs_oGADg&amp;bvm=bv.45645796,d.aWM&amp;psig=AFQjCNHiap8aXnxzLQAUfz7zEUfjfK9HGQ&amp;ust=13670826678643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shell+fish&amp;source=images&amp;cd=&amp;cad=rja&amp;docid=RTQSuH00MaoaEM&amp;tbnid=XHFdxzA3Q-JzYM:&amp;ved=0CAUQjRw&amp;url=http://oald8.oxfordlearnersdictionaries.com/dictionary/shellfish&amp;ei=-LZ6UczmG6bZ2wWLkICACA&amp;bvm=bv.45645796,d.aWM&amp;psig=AFQjCNGNtTxed0jmSfXBqG_QuMaprpQUcQ&amp;ust=136708311530023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a/url?sa=i&amp;rct=j&amp;q=lobster+pot&amp;source=images&amp;cd=&amp;cad=rja&amp;docid=V6iQUnIYkmEmgM&amp;tbnid=w7jen98v9rs1sM:&amp;ved=0CAUQjRw&amp;url=http://www.nlclassifieds.com/Marine-Equipment-Lobster-pots-and-hydraulic-lobster-pot-hauler-southern-hr-Newfoundland-NLCId1033253&amp;ei=i7d6Ude4IeP42QXfw4D4DQ&amp;bvm=bv.45645796,d.aWM&amp;psig=AFQjCNH6k0WgyVgkxrK_ieK143_TY8Qe6w&amp;ust=13670832396021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a/url?sa=i&amp;rct=j&amp;q=fish+farming&amp;source=images&amp;cd=&amp;cad=rja&amp;docid=eHZ2801Vd7Y1ZM&amp;tbnid=gMq2cXkbvQfzpM:&amp;ved=0CAUQjRw&amp;url=http://www.humanefood.ca/fish.html&amp;ei=2rJ-Uaq9O-W_2QX38YC4Bw&amp;psig=AFQjCNGdhBH8rLHG2aMWshnuBefsyWx_FA&amp;ust=13673442063261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828800"/>
          </a:xfrm>
        </p:spPr>
        <p:txBody>
          <a:bodyPr/>
          <a:lstStyle/>
          <a:p>
            <a:r>
              <a:rPr lang="en-US" dirty="0" smtClean="0"/>
              <a:t>The Fishery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 260-271</a:t>
            </a:r>
          </a:p>
          <a:p>
            <a:endParaRPr lang="en-US" dirty="0"/>
          </a:p>
        </p:txBody>
      </p:sp>
      <p:pic>
        <p:nvPicPr>
          <p:cNvPr id="14338" name="Picture 2" descr="http://farm8.staticflickr.com/7268/7882978220_f7c9fd9480_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90824"/>
            <a:ext cx="6096000" cy="4067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en-US" dirty="0" smtClean="0"/>
              <a:t>Aquaculture is a good way to get protein from the sea but there are problems.</a:t>
            </a:r>
          </a:p>
          <a:p>
            <a:r>
              <a:rPr lang="en-US" dirty="0" smtClean="0"/>
              <a:t>Wild species are affected when exotic species are introduced accidental release of culture fish.</a:t>
            </a:r>
          </a:p>
          <a:p>
            <a:r>
              <a:rPr lang="en-US" dirty="0" smtClean="0"/>
              <a:t>Bioaccumulation of some chemicals makes farmed fish sometimes unfit for human consumption.</a:t>
            </a:r>
          </a:p>
          <a:p>
            <a:r>
              <a:rPr lang="en-US" dirty="0" smtClean="0"/>
              <a:t>There is an increase in pollution as the fish are concentrated in small areas and their excrement produces high levels of algae and low oxygen levels in the water.</a:t>
            </a:r>
          </a:p>
          <a:p>
            <a:r>
              <a:rPr lang="en-US" dirty="0" smtClean="0"/>
              <a:t>If done correctly it is a sustainable  alternative  to fishing.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ine.gov/dmr/aquaculture/images/Tisfht0226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95400"/>
            <a:ext cx="6667500" cy="432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/>
          <a:lstStyle/>
          <a:p>
            <a:r>
              <a:rPr lang="en-US" dirty="0" smtClean="0"/>
              <a:t>Fisheries- commercial fishing operations, mainly on Canada’s ocean coasts and in some large freshwater lakes</a:t>
            </a:r>
          </a:p>
          <a:p>
            <a:r>
              <a:rPr lang="en-US" dirty="0" smtClean="0"/>
              <a:t>Continental Shelf- the outer edge of the continent  that extends into the ocean</a:t>
            </a:r>
            <a:endParaRPr lang="en-US" dirty="0"/>
          </a:p>
        </p:txBody>
      </p:sp>
      <p:pic>
        <p:nvPicPr>
          <p:cNvPr id="1026" name="Picture 2" descr="http://bis.babylon.com/?rt=GetFile&amp;uri=!!8B2M8PGU6X&amp;type=0&amp;index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6522" y="3743324"/>
            <a:ext cx="4147478" cy="3114676"/>
          </a:xfrm>
          <a:prstGeom prst="rect">
            <a:avLst/>
          </a:prstGeom>
          <a:noFill/>
        </p:spPr>
      </p:pic>
      <p:pic>
        <p:nvPicPr>
          <p:cNvPr id="1028" name="Picture 4" descr="http://www.heritage.nf.ca/environment/images/nf-grbank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276600"/>
            <a:ext cx="337185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 dirty="0" smtClean="0"/>
              <a:t>Fishing Banks- the best fishing areas located in the warm shallow waters of the continental shelf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Ground fish- live on the ocean floor along the bottom of the shallow continental shelves. Ex. Sole, halibut, </a:t>
            </a:r>
            <a:r>
              <a:rPr lang="en-US" dirty="0" err="1" smtClean="0"/>
              <a:t>pollock</a:t>
            </a:r>
            <a:r>
              <a:rPr lang="en-US" dirty="0" smtClean="0"/>
              <a:t> and cod…usually caught by trawlers</a:t>
            </a:r>
            <a:endParaRPr lang="en-US" dirty="0"/>
          </a:p>
        </p:txBody>
      </p:sp>
      <p:pic>
        <p:nvPicPr>
          <p:cNvPr id="15362" name="Picture 2" descr="http://www.aquatic.uoguelph.ca/oceans/AtlanticOceanWeb/Images/grand_ban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066800"/>
            <a:ext cx="2381250" cy="2152650"/>
          </a:xfrm>
          <a:prstGeom prst="rect">
            <a:avLst/>
          </a:prstGeom>
          <a:noFill/>
        </p:spPr>
      </p:pic>
      <p:pic>
        <p:nvPicPr>
          <p:cNvPr id="15364" name="Picture 4" descr="http://www.bofep.org/Publications/Fundy%20issues/groundfis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419600"/>
            <a:ext cx="2933700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en-US" dirty="0" smtClean="0"/>
              <a:t>Pelagic fish- fish that swim in open water. Ex. Mackerel, herring, tuna and salmon..often caught by long liners with purse seine nets.</a:t>
            </a:r>
            <a:endParaRPr lang="en-US" dirty="0"/>
          </a:p>
        </p:txBody>
      </p:sp>
      <p:pic>
        <p:nvPicPr>
          <p:cNvPr id="16386" name="Picture 2" descr="http://www.sustainablesushi.net/wp-content/uploads/2009/11/purseillustcc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495925" cy="438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dirty="0" smtClean="0"/>
              <a:t>Shellfish- includes lobster, crab, oysters, scallops, and mussels, found on the ocean </a:t>
            </a:r>
            <a:r>
              <a:rPr lang="en-US" dirty="0" err="1" smtClean="0"/>
              <a:t>bottomand</a:t>
            </a:r>
            <a:r>
              <a:rPr lang="en-US" dirty="0" smtClean="0"/>
              <a:t> are usually caught in traps or weirs</a:t>
            </a:r>
            <a:endParaRPr lang="en-US" dirty="0"/>
          </a:p>
        </p:txBody>
      </p:sp>
      <p:pic>
        <p:nvPicPr>
          <p:cNvPr id="17410" name="Picture 2" descr="http://oald8.oxfordlearnersdictionaries.com/media/oald8/fullsize/s/she/shell/shellfish_com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4572000" cy="3429001"/>
          </a:xfrm>
          <a:prstGeom prst="rect">
            <a:avLst/>
          </a:prstGeom>
          <a:noFill/>
        </p:spPr>
      </p:pic>
      <p:pic>
        <p:nvPicPr>
          <p:cNvPr id="17412" name="Picture 4" descr="http://ui.static-nlclassifieds.com/images/users/images/2013/04/07/1365347558131_resiz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3295649"/>
            <a:ext cx="4752975" cy="356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r>
              <a:rPr lang="en-US" dirty="0" smtClean="0"/>
              <a:t>Over fishing-catching too many fish which puts the stocks at risk.</a:t>
            </a:r>
          </a:p>
          <a:p>
            <a:endParaRPr lang="en-US" dirty="0" smtClean="0"/>
          </a:p>
          <a:p>
            <a:r>
              <a:rPr lang="en-US" dirty="0" smtClean="0"/>
              <a:t>By catch-nets accidentally catch small fish and other marine animals. This is a serious issue</a:t>
            </a:r>
          </a:p>
          <a:p>
            <a:endParaRPr lang="en-US" dirty="0" smtClean="0"/>
          </a:p>
          <a:p>
            <a:r>
              <a:rPr lang="en-US" dirty="0" smtClean="0"/>
              <a:t>Quota- the amount of species that may be caught by one boat or group of fishers per year.  Quotas are obtained from the federal government</a:t>
            </a:r>
          </a:p>
          <a:p>
            <a:r>
              <a:rPr lang="en-US" dirty="0" smtClean="0"/>
              <a:t> Figure 6.32  page 266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</a:t>
            </a:r>
            <a:r>
              <a:rPr lang="en-US" smtClean="0"/>
              <a:t>for Decline in Fish </a:t>
            </a:r>
            <a:r>
              <a:rPr lang="en-US" dirty="0" smtClean="0"/>
              <a:t>S</a:t>
            </a:r>
            <a:r>
              <a:rPr lang="en-US" smtClean="0"/>
              <a:t>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Harmful technology</a:t>
            </a:r>
          </a:p>
          <a:p>
            <a:endParaRPr lang="en-US" dirty="0" smtClean="0"/>
          </a:p>
          <a:p>
            <a:r>
              <a:rPr lang="en-US" dirty="0" smtClean="0"/>
              <a:t>2.  Overfishing( ignoring quotas, by catch discarded)</a:t>
            </a:r>
          </a:p>
          <a:p>
            <a:endParaRPr lang="en-US" dirty="0" smtClean="0"/>
          </a:p>
          <a:p>
            <a:r>
              <a:rPr lang="en-US" dirty="0" smtClean="0"/>
              <a:t>3.  200 mile limit too late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and disadvantages  of technology  #3 pg 271</a:t>
            </a:r>
          </a:p>
          <a:p>
            <a:endParaRPr lang="en-US" dirty="0" smtClean="0"/>
          </a:p>
          <a:p>
            <a:r>
              <a:rPr lang="en-US" dirty="0" smtClean="0"/>
              <a:t>Decisions by government to help fish stocks recover #4 pg 271</a:t>
            </a:r>
          </a:p>
          <a:p>
            <a:endParaRPr lang="en-US" dirty="0" smtClean="0"/>
          </a:p>
          <a:p>
            <a:r>
              <a:rPr lang="en-US" dirty="0" smtClean="0"/>
              <a:t>Recovering fish stocks pg 271 # 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fish farming , could be the way to feed the world in the future</a:t>
            </a:r>
          </a:p>
          <a:p>
            <a:r>
              <a:rPr lang="en-US" dirty="0" smtClean="0"/>
              <a:t>Most fish farms raise salmon, but there is also shrimp and trout </a:t>
            </a:r>
          </a:p>
          <a:p>
            <a:r>
              <a:rPr lang="en-US" dirty="0" smtClean="0"/>
              <a:t>Fig. </a:t>
            </a:r>
            <a:r>
              <a:rPr lang="en-US" smtClean="0"/>
              <a:t>6.34</a:t>
            </a:r>
            <a:endParaRPr lang="en-US" dirty="0"/>
          </a:p>
        </p:txBody>
      </p:sp>
      <p:pic>
        <p:nvPicPr>
          <p:cNvPr id="1026" name="Picture 2" descr="http://www.humanefood.ca/images/pages/fishfarm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733800"/>
            <a:ext cx="5143500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369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Fishery</vt:lpstr>
      <vt:lpstr>Important terms</vt:lpstr>
      <vt:lpstr>Slide 3</vt:lpstr>
      <vt:lpstr>Slide 4</vt:lpstr>
      <vt:lpstr>Slide 5</vt:lpstr>
      <vt:lpstr>Slide 6</vt:lpstr>
      <vt:lpstr>Reasons for Decline in Fish Stocks</vt:lpstr>
      <vt:lpstr>Questions</vt:lpstr>
      <vt:lpstr>Aquaculture</vt:lpstr>
      <vt:lpstr>Aquaculture</vt:lpstr>
      <vt:lpstr>Slide 11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Fishery</dc:title>
  <dc:creator>ESDNL</dc:creator>
  <cp:lastModifiedBy>ESDNL</cp:lastModifiedBy>
  <cp:revision>10</cp:revision>
  <dcterms:created xsi:type="dcterms:W3CDTF">2013-04-26T16:40:39Z</dcterms:created>
  <dcterms:modified xsi:type="dcterms:W3CDTF">2013-04-30T12:49:57Z</dcterms:modified>
</cp:coreProperties>
</file>