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9" r:id="rId20"/>
    <p:sldId id="29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0" r:id="rId32"/>
    <p:sldId id="284" r:id="rId33"/>
    <p:sldId id="285" r:id="rId34"/>
    <p:sldId id="286" r:id="rId35"/>
    <p:sldId id="287" r:id="rId36"/>
    <p:sldId id="288" r:id="rId37"/>
    <p:sldId id="301" r:id="rId38"/>
    <p:sldId id="298" r:id="rId39"/>
    <p:sldId id="289" r:id="rId40"/>
    <p:sldId id="290" r:id="rId41"/>
    <p:sldId id="291" r:id="rId42"/>
    <p:sldId id="292" r:id="rId43"/>
    <p:sldId id="293" r:id="rId44"/>
    <p:sldId id="294" r:id="rId45"/>
    <p:sldId id="302" r:id="rId46"/>
    <p:sldId id="295" r:id="rId47"/>
    <p:sldId id="296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AEB44E2-3471-4AA7-9B8D-94B99C293557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31053F9-75CB-4EAA-A9E9-96BA0AB55B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2D94-F672-43CC-A7E3-CA554E57FB4D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2FC4-FC90-4C40-A2C7-716413D25B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1459-C810-44F9-B388-58947A53BCD9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01D5-9BDB-485F-8C96-828C2E6574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4B4-2C11-4B5A-9464-1EF6E53977C5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34DC-E1D1-48B6-B3A2-E0F016C01B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FE59-8963-43EE-A572-6FF3B315919D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9DF2-C76F-4100-AEDC-E78CC3EC736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2BE0-3ED1-47D8-9290-2F84BAE6D49B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AC1C-D5E6-4A81-A352-31811A705A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57D7-59F4-45FD-86BE-E9EA3097134F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8E7F-F363-4863-B843-AD015F5084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0751-F09A-406E-A5BD-FA9777DAD228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29BE-6589-4783-83C1-11BD3CD1F3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EC28-9A93-4665-A0E6-F980CEC5798A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994D-97F9-41B6-99A6-74BB463E32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D3CF-DAD0-43ED-AE39-C36DC2C2BC56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EFEB-A0EC-4445-AF62-317A837339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D3F5-3379-4BFF-8CC6-529AB58DA31E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BBE8-714E-46CC-B1AB-FA281A4CF1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A6A5B-AC65-4FC9-99ED-B70DCBC94480}" type="datetimeFigureOut">
              <a:rPr lang="en-CA"/>
              <a:pPr>
                <a:defRPr/>
              </a:pPr>
              <a:t>08/04/2013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BED27-940E-4D75-9D27-4DCB1948D2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7" r:id="rId8"/>
    <p:sldLayoutId id="2147483818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076825" y="549275"/>
            <a:ext cx="2590800" cy="1112838"/>
          </a:xfrm>
        </p:spPr>
        <p:txBody>
          <a:bodyPr/>
          <a:lstStyle/>
          <a:p>
            <a:pPr eaLnBrk="1" hangingPunct="1"/>
            <a:r>
              <a:rPr lang="en-CA" sz="6000" smtClean="0"/>
              <a:t>UNIT 5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211638" y="3429000"/>
            <a:ext cx="4392612" cy="2046288"/>
          </a:xfrm>
        </p:spPr>
        <p:txBody>
          <a:bodyPr/>
          <a:lstStyle/>
          <a:p>
            <a:pPr algn="ctr" eaLnBrk="1" hangingPunct="1"/>
            <a:r>
              <a:rPr lang="en-CA" sz="2800" smtClean="0">
                <a:solidFill>
                  <a:srgbClr val="C00000"/>
                </a:solidFill>
              </a:rPr>
              <a:t>URBAN AND RURAL CANADA: BUILDING SUSTAINABLE COMMUNITIES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City Wise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4564062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Some people choose to live in rural areas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Most decide to live in urban areas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81% of Canadians live in large population centres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The three largest are: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Toronto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Montreal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Vancouver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CA" dirty="0"/>
          </a:p>
          <a:p>
            <a:pPr lvl="2" eaLnBrk="1" fontAlgn="auto" hangingPunct="1">
              <a:spcAft>
                <a:spcPts val="0"/>
              </a:spcAft>
              <a:defRPr/>
            </a:pPr>
            <a:endParaRPr lang="en-CA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CA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35% of all Canadians live in these three population centres!!!!</a:t>
            </a:r>
            <a:endParaRPr lang="en-CA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5400"/>
            <a:ext cx="38544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City Wise</a:t>
            </a:r>
            <a:endParaRPr lang="en-CA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 eaLnBrk="1" hangingPunct="1"/>
            <a:r>
              <a:rPr lang="en-CA" dirty="0" smtClean="0"/>
              <a:t>As mentioned earlier…</a:t>
            </a:r>
          </a:p>
          <a:p>
            <a:pPr lvl="1" eaLnBrk="1" hangingPunct="1"/>
            <a:r>
              <a:rPr lang="en-CA" dirty="0" smtClean="0"/>
              <a:t>81% live in population centres</a:t>
            </a:r>
          </a:p>
          <a:p>
            <a:pPr lvl="1" eaLnBrk="1" hangingPunct="1"/>
            <a:r>
              <a:rPr lang="en-CA" dirty="0" smtClean="0"/>
              <a:t>See Figure 5.2 on page 200</a:t>
            </a:r>
          </a:p>
          <a:p>
            <a:pPr lvl="1" eaLnBrk="1" hangingPunct="1"/>
            <a:r>
              <a:rPr lang="en-CA" dirty="0" smtClean="0"/>
              <a:t>Over 80% of Canadians live in _______% of the country</a:t>
            </a:r>
          </a:p>
          <a:p>
            <a:pPr lvl="1" eaLnBrk="1" hangingPunct="1"/>
            <a:endParaRPr lang="en-CA" dirty="0" smtClean="0"/>
          </a:p>
          <a:p>
            <a:pPr eaLnBrk="1" hangingPunct="1"/>
            <a:r>
              <a:rPr lang="en-CA" dirty="0" smtClean="0"/>
              <a:t>Therefore </a:t>
            </a:r>
            <a:r>
              <a:rPr lang="en-CA" b="1" u="sng" dirty="0" smtClean="0"/>
              <a:t>Urbanization</a:t>
            </a:r>
            <a:r>
              <a:rPr lang="en-CA" dirty="0" smtClean="0"/>
              <a:t> is occurring in Canada</a:t>
            </a:r>
          </a:p>
          <a:p>
            <a:pPr lvl="1" eaLnBrk="1" hangingPunct="1"/>
            <a:r>
              <a:rPr lang="en-CA" b="1" dirty="0" smtClean="0"/>
              <a:t>Growing trend of increasing numbers of people choosing to live in cities</a:t>
            </a:r>
          </a:p>
          <a:p>
            <a:pPr lvl="1" eaLnBrk="1" hangingPunct="1"/>
            <a:r>
              <a:rPr lang="en-CA" dirty="0" smtClean="0"/>
              <a:t>Therefore, Canada is </a:t>
            </a:r>
            <a:r>
              <a:rPr lang="en-CA" b="1" i="1" dirty="0" smtClean="0"/>
              <a:t>urbanized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4.CANADA’S HEARTLAND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042988" y="1484313"/>
            <a:ext cx="7058025" cy="4348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The Golden Horseshoe region in Southern Ontario and the Montreal region are very popular for settlement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Europeans were drawn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/>
              <a:t>	here for its climate and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/>
              <a:t>	rich soil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Today it is known as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Canada’s Heartland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Hub of Canada’s economic 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dirty="0" smtClean="0"/>
              <a:t>    and industrial activity</a:t>
            </a:r>
          </a:p>
        </p:txBody>
      </p:sp>
      <p:pic>
        <p:nvPicPr>
          <p:cNvPr id="24579" name="Picture 5" descr="250px-Map_of_Ontario_GOLDEN_HORSESH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420938"/>
            <a:ext cx="32400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431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5.Western Canada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3744912" cy="4203700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Systems contributed to western Canada’s development</a:t>
            </a:r>
          </a:p>
          <a:p>
            <a:pPr eaLnBrk="1" hangingPunct="1"/>
            <a:r>
              <a:rPr lang="en-US" dirty="0" smtClean="0"/>
              <a:t>Southern BC saw many </a:t>
            </a:r>
            <a:r>
              <a:rPr lang="en-US" b="1" u="sng" dirty="0" smtClean="0"/>
              <a:t>ports</a:t>
            </a:r>
            <a:r>
              <a:rPr lang="en-US" dirty="0" smtClean="0"/>
              <a:t> developed</a:t>
            </a:r>
          </a:p>
          <a:p>
            <a:pPr lvl="1" eaLnBrk="1" hangingPunct="1"/>
            <a:r>
              <a:rPr lang="en-US" sz="2000" dirty="0" smtClean="0"/>
              <a:t>WHY?</a:t>
            </a:r>
          </a:p>
          <a:p>
            <a:pPr lvl="1" eaLnBrk="1" hangingPunct="1"/>
            <a:r>
              <a:rPr lang="en-US" sz="2000" b="1" dirty="0" smtClean="0"/>
              <a:t>Close to Pacific Ocean (Made trade easy</a:t>
            </a:r>
            <a:r>
              <a:rPr lang="en-US" sz="2000" dirty="0" smtClean="0"/>
              <a:t>)</a:t>
            </a:r>
          </a:p>
          <a:p>
            <a:pPr lvl="2" eaLnBrk="1" hangingPunct="1"/>
            <a:r>
              <a:rPr lang="en-US" dirty="0" smtClean="0"/>
              <a:t>Trade with Who????</a:t>
            </a:r>
          </a:p>
        </p:txBody>
      </p:sp>
      <p:pic>
        <p:nvPicPr>
          <p:cNvPr id="25603" name="Picture 6" descr="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1438"/>
            <a:ext cx="37195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14325"/>
          </a:xfrm>
        </p:spPr>
        <p:txBody>
          <a:bodyPr/>
          <a:lstStyle/>
          <a:p>
            <a:pPr eaLnBrk="1" hangingPunct="1"/>
            <a:r>
              <a:rPr lang="en-US" sz="3600" smtClean="0"/>
              <a:t>Western Canada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042988" y="1484313"/>
            <a:ext cx="6842125" cy="43481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Area also has a moderate climate and plenty of fish stocks</a:t>
            </a:r>
          </a:p>
          <a:p>
            <a:pPr eaLnBrk="1" hangingPunct="1"/>
            <a:r>
              <a:rPr lang="en-US" sz="2800" b="1" dirty="0" smtClean="0"/>
              <a:t>Many forests further inland </a:t>
            </a:r>
          </a:p>
          <a:p>
            <a:pPr eaLnBrk="1" hangingPunct="1"/>
            <a:r>
              <a:rPr lang="en-US" sz="2800" dirty="0" smtClean="0"/>
              <a:t>These reasons have lead to the growth of </a:t>
            </a:r>
            <a:r>
              <a:rPr lang="en-US" sz="2800" b="1" dirty="0" smtClean="0"/>
              <a:t>Vancouver and Victoria </a:t>
            </a:r>
            <a:r>
              <a:rPr lang="en-US" sz="2800" dirty="0" smtClean="0"/>
              <a:t>and they remain very popular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6.Resource-based</a:t>
            </a:r>
            <a:r>
              <a:rPr lang="en-US" sz="3600" dirty="0" smtClean="0"/>
              <a:t> Communities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273925" cy="2735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20% of Canadians live in scattered rural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Most of these communities have grown around a </a:t>
            </a:r>
            <a:r>
              <a:rPr lang="en-US" b="1" dirty="0" smtClean="0"/>
              <a:t>primary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Fishing, forestry,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 smtClean="0"/>
              <a:t>	mining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communities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face both major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opportunities or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major challenges…</a:t>
            </a:r>
          </a:p>
        </p:txBody>
      </p:sp>
      <p:pic>
        <p:nvPicPr>
          <p:cNvPr id="27651" name="Picture 5" descr="BURIN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708275"/>
            <a:ext cx="38750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431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Business Cycle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504031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Often provides excellent employment</a:t>
            </a:r>
          </a:p>
          <a:p>
            <a:pPr lvl="1" eaLnBrk="1" hangingPunct="1"/>
            <a:r>
              <a:rPr lang="en-US" sz="2000" b="1" dirty="0" smtClean="0"/>
              <a:t>Leads to opportunities for businesses in that community</a:t>
            </a:r>
          </a:p>
          <a:p>
            <a:pPr eaLnBrk="1" hangingPunct="1"/>
            <a:r>
              <a:rPr lang="en-US" sz="2000" b="1" dirty="0" smtClean="0"/>
              <a:t>However, much profit from selling this resource doesn’t come back to the community</a:t>
            </a:r>
          </a:p>
          <a:p>
            <a:pPr lvl="1" eaLnBrk="1" hangingPunct="1"/>
            <a:r>
              <a:rPr lang="en-US" sz="2000" b="1" dirty="0" smtClean="0"/>
              <a:t>Back to shareholders of company</a:t>
            </a:r>
          </a:p>
          <a:p>
            <a:pPr eaLnBrk="1" hangingPunct="1"/>
            <a:r>
              <a:rPr lang="en-US" sz="2000" b="1" dirty="0" smtClean="0"/>
              <a:t>There is little Accumulation of Capital in resource-based communities</a:t>
            </a:r>
          </a:p>
          <a:p>
            <a:pPr eaLnBrk="1" hangingPunct="1"/>
            <a:r>
              <a:rPr lang="en-US" sz="2000" b="1" dirty="0" smtClean="0"/>
              <a:t>Also, resource could run out or demand for it could drop</a:t>
            </a:r>
          </a:p>
          <a:p>
            <a:pPr lvl="1" eaLnBrk="1" hangingPunct="1"/>
            <a:r>
              <a:rPr lang="en-US" sz="2000" b="1" dirty="0" smtClean="0"/>
              <a:t>Lead to serious economic challenges</a:t>
            </a:r>
          </a:p>
          <a:p>
            <a:pPr eaLnBrk="1" hangingPunct="1"/>
            <a:r>
              <a:rPr lang="en-US" sz="2000" b="1" dirty="0" smtClean="0"/>
              <a:t>This is the Business Cycle of resource-based communities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85762"/>
          </a:xfrm>
        </p:spPr>
        <p:txBody>
          <a:bodyPr/>
          <a:lstStyle/>
          <a:p>
            <a:pPr eaLnBrk="1" hangingPunct="1"/>
            <a:r>
              <a:rPr lang="en-US" sz="3600" smtClean="0"/>
              <a:t>Example…Cod Moritorium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042988" y="1557338"/>
            <a:ext cx="6777037" cy="427513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Many of these </a:t>
            </a:r>
            <a:r>
              <a:rPr lang="en-US" sz="2000" b="1" dirty="0" smtClean="0"/>
              <a:t>small communities struggle </a:t>
            </a:r>
            <a:r>
              <a:rPr lang="en-US" sz="2000" dirty="0" smtClean="0"/>
              <a:t>during these times</a:t>
            </a:r>
          </a:p>
          <a:p>
            <a:pPr lvl="1" eaLnBrk="1" hangingPunct="1"/>
            <a:r>
              <a:rPr lang="en-US" sz="2000" b="1" dirty="0" smtClean="0"/>
              <a:t>Struggle to retain infrastructure like schools and hospitals</a:t>
            </a:r>
          </a:p>
          <a:p>
            <a:pPr eaLnBrk="1" hangingPunct="1"/>
            <a:r>
              <a:rPr lang="en-US" sz="2000" dirty="0" smtClean="0"/>
              <a:t>Example…</a:t>
            </a:r>
          </a:p>
          <a:p>
            <a:pPr lvl="1" eaLnBrk="1" hangingPunct="1"/>
            <a:r>
              <a:rPr lang="en-US" sz="2000" b="1" dirty="0" smtClean="0"/>
              <a:t>Cod </a:t>
            </a:r>
            <a:r>
              <a:rPr lang="en-US" sz="2000" b="1" dirty="0" err="1" smtClean="0"/>
              <a:t>Moritorium</a:t>
            </a:r>
            <a:r>
              <a:rPr lang="en-US" sz="2000" b="1" dirty="0" smtClean="0"/>
              <a:t> (1992)</a:t>
            </a:r>
          </a:p>
          <a:p>
            <a:pPr lvl="1" eaLnBrk="1" hangingPunct="1"/>
            <a:r>
              <a:rPr lang="en-US" sz="2000" b="1" dirty="0" smtClean="0"/>
              <a:t>Federal Government placed a </a:t>
            </a:r>
            <a:r>
              <a:rPr lang="en-US" sz="2000" b="1" dirty="0" err="1" smtClean="0"/>
              <a:t>moritorium</a:t>
            </a:r>
            <a:r>
              <a:rPr lang="en-US" sz="2000" b="1" dirty="0" smtClean="0"/>
              <a:t> (ban) on cod fishing</a:t>
            </a:r>
          </a:p>
          <a:p>
            <a:pPr lvl="1" eaLnBrk="1" hangingPunct="1"/>
            <a:r>
              <a:rPr lang="en-US" sz="2000" b="1" dirty="0" smtClean="0"/>
              <a:t>Many fish plants and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employees without work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(moved to larger urban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centres</a:t>
            </a:r>
            <a:r>
              <a:rPr lang="en-US" sz="2000" b="1" dirty="0" smtClean="0"/>
              <a:t>)</a:t>
            </a:r>
          </a:p>
        </p:txBody>
      </p:sp>
      <p:pic>
        <p:nvPicPr>
          <p:cNvPr id="29699" name="Picture 5" descr="carou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221163"/>
            <a:ext cx="36734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14325"/>
          </a:xfrm>
        </p:spPr>
        <p:txBody>
          <a:bodyPr/>
          <a:lstStyle/>
          <a:p>
            <a:pPr eaLnBrk="1" hangingPunct="1"/>
            <a:r>
              <a:rPr lang="en-US" sz="3600" smtClean="0"/>
              <a:t>Example…Labrador City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971550" y="1412875"/>
            <a:ext cx="4105275" cy="3095625"/>
          </a:xfrm>
        </p:spPr>
        <p:txBody>
          <a:bodyPr/>
          <a:lstStyle/>
          <a:p>
            <a:pPr eaLnBrk="1" hangingPunct="1"/>
            <a:r>
              <a:rPr lang="en-US" b="1" dirty="0" smtClean="0"/>
              <a:t>Experiencing significant economic growth</a:t>
            </a:r>
          </a:p>
          <a:p>
            <a:pPr eaLnBrk="1" hangingPunct="1"/>
            <a:r>
              <a:rPr lang="en-US" b="1" dirty="0" smtClean="0"/>
              <a:t>Demand for iron ore (used to make steel) has soared</a:t>
            </a:r>
          </a:p>
          <a:p>
            <a:pPr lvl="1" eaLnBrk="1" hangingPunct="1"/>
            <a:r>
              <a:rPr lang="en-US" sz="2400" dirty="0" smtClean="0"/>
              <a:t>Especially from China and India</a:t>
            </a:r>
          </a:p>
          <a:p>
            <a:pPr eaLnBrk="1" hangingPunct="1"/>
            <a:r>
              <a:rPr lang="en-US" dirty="0" smtClean="0"/>
              <a:t>Although this growth is great for the community, there are </a:t>
            </a:r>
            <a:r>
              <a:rPr lang="en-US" b="1" dirty="0" smtClean="0"/>
              <a:t>still challenges</a:t>
            </a:r>
          </a:p>
          <a:p>
            <a:pPr lvl="1" eaLnBrk="1" hangingPunct="1"/>
            <a:r>
              <a:rPr lang="en-US" sz="2000" b="1" dirty="0" smtClean="0"/>
              <a:t>Competitive housing (very expensive now)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30723" name="Picture 5" descr="m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205038"/>
            <a:ext cx="38163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1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476250"/>
            <a:ext cx="7772400" cy="3733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Look at the photographs on p. 196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What do you see in each?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CA" sz="2400" dirty="0"/>
          </a:p>
          <a:p>
            <a:pPr marL="36576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2400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Which of the cities would you prefer to visit? Why?</a:t>
            </a:r>
            <a:endParaRPr lang="en-CA" sz="24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Imprints of the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rial Black" pitchFamily="34" charset="0"/>
              </a:rPr>
              <a:t>Part 2   pgs.208-223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431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7. URBAN LAND USE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Land Use</a:t>
            </a:r>
            <a:r>
              <a:rPr lang="en-US" b="1" dirty="0" smtClean="0"/>
              <a:t> is a term that geographers and planners use to identify the different areas where we live, shop, work, play, and go to school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There are six main types of land use in Canada: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Residential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Transportation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Commercial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Industrial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Institutional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Open Space and Recreational Land Use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971550" y="836613"/>
            <a:ext cx="7024688" cy="3143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8. Residential Land Use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3673475" cy="4564062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Refers to land be used for living space</a:t>
            </a:r>
          </a:p>
          <a:p>
            <a:pPr eaLnBrk="1" hangingPunct="1"/>
            <a:r>
              <a:rPr lang="en-US" sz="2000" dirty="0" smtClean="0"/>
              <a:t>Examples</a:t>
            </a:r>
          </a:p>
          <a:p>
            <a:pPr lvl="1" eaLnBrk="1" hangingPunct="1"/>
            <a:r>
              <a:rPr lang="en-US" sz="2000" dirty="0" smtClean="0"/>
              <a:t>Think of your community…</a:t>
            </a:r>
          </a:p>
          <a:p>
            <a:pPr lvl="1" eaLnBrk="1" hangingPunct="1"/>
            <a:r>
              <a:rPr lang="en-US" sz="2000" dirty="0" smtClean="0"/>
              <a:t>What do you see…</a:t>
            </a:r>
          </a:p>
          <a:p>
            <a:pPr lvl="2" eaLnBrk="1" hangingPunct="1"/>
            <a:r>
              <a:rPr lang="en-US" b="1" dirty="0" smtClean="0"/>
              <a:t>Single-family houses</a:t>
            </a:r>
          </a:p>
          <a:p>
            <a:pPr lvl="2" eaLnBrk="1" hangingPunct="1"/>
            <a:r>
              <a:rPr lang="en-US" b="1" dirty="0" smtClean="0"/>
              <a:t>Apartment buildings, </a:t>
            </a:r>
          </a:p>
          <a:p>
            <a:pPr lvl="2" eaLnBrk="1" hangingPunct="1"/>
            <a:r>
              <a:rPr lang="en-US" b="1" dirty="0" smtClean="0"/>
              <a:t>Townhouses (attached houses, usually take up little room, but have several floors)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32771" name="Picture 5" descr="Row-Houses-1-480x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068638"/>
            <a:ext cx="28098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house_fron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9215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719138"/>
          </a:xfrm>
        </p:spPr>
        <p:txBody>
          <a:bodyPr/>
          <a:lstStyle/>
          <a:p>
            <a:pPr eaLnBrk="1" hangingPunct="1"/>
            <a:r>
              <a:rPr lang="en-US" dirty="0" smtClean="0"/>
              <a:t>9.Transportation Land Use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3960812" cy="4635500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used to move people from one place to another (Transportation Systems!)</a:t>
            </a:r>
          </a:p>
          <a:p>
            <a:pPr eaLnBrk="1" hangingPunct="1"/>
            <a:r>
              <a:rPr lang="en-US" b="1" dirty="0" smtClean="0"/>
              <a:t>Examples:</a:t>
            </a:r>
          </a:p>
          <a:p>
            <a:pPr lvl="1" eaLnBrk="1" hangingPunct="1"/>
            <a:r>
              <a:rPr lang="en-US" b="1" dirty="0" smtClean="0"/>
              <a:t>Roads, Subways, Trains, Airports, etc</a:t>
            </a:r>
            <a:r>
              <a:rPr lang="en-US" dirty="0" smtClean="0"/>
              <a:t>.</a:t>
            </a:r>
          </a:p>
        </p:txBody>
      </p:sp>
      <p:pic>
        <p:nvPicPr>
          <p:cNvPr id="33795" name="Picture 5" descr="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292600"/>
            <a:ext cx="59166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1010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12875"/>
            <a:ext cx="401796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10.Commercial Land Use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06937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being used for business activities, or buying and selling of goods and services</a:t>
            </a:r>
          </a:p>
          <a:p>
            <a:pPr eaLnBrk="1" hangingPunct="1"/>
            <a:r>
              <a:rPr lang="en-US" b="1" dirty="0" smtClean="0"/>
              <a:t>Examples…</a:t>
            </a:r>
          </a:p>
          <a:p>
            <a:pPr lvl="1" eaLnBrk="1" hangingPunct="1"/>
            <a:r>
              <a:rPr lang="en-US" b="1" dirty="0" smtClean="0"/>
              <a:t>Shopping Mall</a:t>
            </a:r>
          </a:p>
          <a:p>
            <a:pPr lvl="1" eaLnBrk="1" hangingPunct="1"/>
            <a:r>
              <a:rPr lang="en-US" b="1" dirty="0" smtClean="0"/>
              <a:t>Stavanger Drive</a:t>
            </a:r>
          </a:p>
          <a:p>
            <a:pPr lvl="1" eaLnBrk="1" hangingPunct="1"/>
            <a:r>
              <a:rPr lang="en-US" b="1" dirty="0" smtClean="0"/>
              <a:t>Kelsey Drive</a:t>
            </a:r>
          </a:p>
          <a:p>
            <a:pPr lvl="1" eaLnBrk="1" hangingPunct="1"/>
            <a:r>
              <a:rPr lang="en-US" b="1" dirty="0" smtClean="0"/>
              <a:t>Water Street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34819" name="Picture 5" descr="P8055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989138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nl-water-street-2008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05263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11.Industrial Land Use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3744912" cy="4491037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used for secondary industries (Manufacturing)</a:t>
            </a:r>
          </a:p>
          <a:p>
            <a:pPr eaLnBrk="1" hangingPunct="1"/>
            <a:r>
              <a:rPr lang="en-US" b="1" dirty="0" smtClean="0"/>
              <a:t>Examples…</a:t>
            </a:r>
          </a:p>
          <a:p>
            <a:pPr lvl="1" eaLnBrk="1" hangingPunct="1"/>
            <a:r>
              <a:rPr lang="en-US" b="1" dirty="0" smtClean="0"/>
              <a:t>Factories</a:t>
            </a:r>
          </a:p>
          <a:p>
            <a:pPr lvl="1" eaLnBrk="1" hangingPunct="1"/>
            <a:r>
              <a:rPr lang="en-US" b="1" dirty="0" smtClean="0"/>
              <a:t>Warehouses</a:t>
            </a:r>
          </a:p>
          <a:p>
            <a:pPr eaLnBrk="1" hangingPunct="1"/>
            <a:r>
              <a:rPr lang="en-US" b="1" dirty="0" smtClean="0"/>
              <a:t>Usually located near major routes or highways so goods can be transported easily</a:t>
            </a:r>
          </a:p>
        </p:txBody>
      </p:sp>
      <p:pic>
        <p:nvPicPr>
          <p:cNvPr id="35843" name="Picture 5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5"/>
            <a:ext cx="331311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250px-Wolfsburg_VW-We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60800"/>
            <a:ext cx="3313112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12.Institutional Land Use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842125" cy="4491037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used for schools, hospitals, places of worship and government offices</a:t>
            </a:r>
          </a:p>
        </p:txBody>
      </p:sp>
      <p:pic>
        <p:nvPicPr>
          <p:cNvPr id="36867" name="Picture 5" descr="a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0956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photo_2042396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292600"/>
            <a:ext cx="33702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large3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060575"/>
            <a:ext cx="3067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9366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13.Open Space and Recreational Land Use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6777037" cy="4132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Open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Land that has been left in its natural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Examples…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Forests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Recreational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Land used for recreation activities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Examples…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Playgrounds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Parks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Golf courses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Fields</a:t>
            </a:r>
          </a:p>
        </p:txBody>
      </p:sp>
      <p:pic>
        <p:nvPicPr>
          <p:cNvPr id="37891" name="Picture 5" descr="Pippy_Park_Go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05263"/>
            <a:ext cx="4305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14. Land Use Planning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777037" cy="4491037"/>
          </a:xfrm>
        </p:spPr>
        <p:txBody>
          <a:bodyPr/>
          <a:lstStyle/>
          <a:p>
            <a:pPr eaLnBrk="1" hangingPunct="1"/>
            <a:r>
              <a:rPr lang="en-US" dirty="0" smtClean="0"/>
              <a:t>We face big </a:t>
            </a:r>
            <a:r>
              <a:rPr lang="en-US" b="1" dirty="0" smtClean="0"/>
              <a:t>challenges </a:t>
            </a:r>
            <a:r>
              <a:rPr lang="en-US" dirty="0" smtClean="0"/>
              <a:t>in land use planning</a:t>
            </a:r>
          </a:p>
          <a:p>
            <a:pPr eaLnBrk="1" hangingPunct="1"/>
            <a:r>
              <a:rPr lang="en-US" dirty="0" smtClean="0"/>
              <a:t>We need to </a:t>
            </a:r>
            <a:r>
              <a:rPr lang="en-US" b="1" dirty="0" smtClean="0"/>
              <a:t>provide housing for a growing population </a:t>
            </a:r>
            <a:r>
              <a:rPr lang="en-US" dirty="0" smtClean="0"/>
              <a:t>and maintain prosperous urban economy</a:t>
            </a:r>
          </a:p>
          <a:p>
            <a:pPr eaLnBrk="1" hangingPunct="1"/>
            <a:r>
              <a:rPr lang="en-US" dirty="0" smtClean="0"/>
              <a:t>However, we must also </a:t>
            </a:r>
            <a:r>
              <a:rPr lang="en-US" b="1" dirty="0" smtClean="0"/>
              <a:t>satisfy the need for green open space and protect wildlife habitats around urban places</a:t>
            </a:r>
          </a:p>
          <a:p>
            <a:pPr eaLnBrk="1" hangingPunct="1"/>
            <a:r>
              <a:rPr lang="en-US" dirty="0" smtClean="0"/>
              <a:t>These decisions are made by urban and transportation planners, politicians, developers and citizens</a:t>
            </a:r>
          </a:p>
          <a:p>
            <a:pPr eaLnBrk="1" hangingPunct="1"/>
            <a:r>
              <a:rPr lang="en-US" dirty="0" smtClean="0"/>
              <a:t>There may be many issues in making these decisions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360363"/>
          </a:xfrm>
        </p:spPr>
        <p:txBody>
          <a:bodyPr/>
          <a:lstStyle/>
          <a:p>
            <a:pPr eaLnBrk="1" hangingPunct="1"/>
            <a:r>
              <a:rPr lang="en-US" sz="3600" smtClean="0"/>
              <a:t>Land Use Planning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Handout #2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024687" cy="469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Where Do Canadians live?</a:t>
            </a:r>
            <a:endParaRPr lang="en-CA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7772400" cy="55165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1.The majority of Canadians live in cities</a:t>
            </a:r>
          </a:p>
          <a:p>
            <a:pPr eaLnBrk="1" hangingPunct="1"/>
            <a:r>
              <a:rPr lang="en-CA" sz="2800" dirty="0" smtClean="0"/>
              <a:t>WHY? </a:t>
            </a:r>
          </a:p>
          <a:p>
            <a:pPr eaLnBrk="1" hangingPunct="1"/>
            <a:r>
              <a:rPr lang="en-CA" sz="2800" dirty="0" smtClean="0"/>
              <a:t>Cities…</a:t>
            </a:r>
          </a:p>
          <a:p>
            <a:pPr lvl="1" eaLnBrk="1" hangingPunct="1"/>
            <a:r>
              <a:rPr lang="en-CA" sz="2400" b="1" dirty="0" smtClean="0"/>
              <a:t>Provide services for people</a:t>
            </a:r>
          </a:p>
          <a:p>
            <a:pPr lvl="1" eaLnBrk="1" hangingPunct="1"/>
            <a:r>
              <a:rPr lang="en-CA" sz="2400" b="1" dirty="0" smtClean="0"/>
              <a:t>Large enough to support universities, sports teams, and other major cultural activities</a:t>
            </a:r>
          </a:p>
          <a:p>
            <a:pPr lvl="1" eaLnBrk="1" hangingPunct="1"/>
            <a:r>
              <a:rPr lang="en-CA" sz="2400" b="1" dirty="0" smtClean="0"/>
              <a:t>Source of most technological innovation</a:t>
            </a:r>
          </a:p>
          <a:p>
            <a:pPr lvl="1" eaLnBrk="1" hangingPunct="1"/>
            <a:r>
              <a:rPr lang="en-CA" sz="2400" b="1" dirty="0" smtClean="0"/>
              <a:t>Engines of economic growth for their province/territory or even the country</a:t>
            </a:r>
          </a:p>
          <a:p>
            <a:pPr lvl="1" eaLnBrk="1" hangingPunct="1"/>
            <a:endParaRPr lang="en-CA" sz="2400" dirty="0" smtClean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0080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15. Canada’s Booming Urban </a:t>
            </a:r>
            <a:r>
              <a:rPr lang="en-US" sz="3600" dirty="0" err="1" smtClean="0"/>
              <a:t>Centres</a:t>
            </a:r>
            <a:endParaRPr lang="en-US" sz="3600" dirty="0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042988" y="1916113"/>
            <a:ext cx="6777037" cy="4537075"/>
          </a:xfrm>
        </p:spPr>
        <p:txBody>
          <a:bodyPr/>
          <a:lstStyle/>
          <a:p>
            <a:pPr eaLnBrk="1" hangingPunct="1"/>
            <a:r>
              <a:rPr lang="en-US" b="1" dirty="0" smtClean="0"/>
              <a:t>After World War II, many couples were reunited and decided to start families</a:t>
            </a:r>
          </a:p>
          <a:p>
            <a:pPr eaLnBrk="1" hangingPunct="1"/>
            <a:r>
              <a:rPr lang="en-US" dirty="0" smtClean="0"/>
              <a:t>At the same time, </a:t>
            </a:r>
            <a:r>
              <a:rPr lang="en-US" b="1" dirty="0" smtClean="0"/>
              <a:t>the use of automobiles became more common</a:t>
            </a:r>
          </a:p>
          <a:p>
            <a:pPr eaLnBrk="1" hangingPunct="1"/>
            <a:r>
              <a:rPr lang="en-US" b="1" dirty="0" smtClean="0"/>
              <a:t>This lead to many people moving outside cities into the surrounding areas</a:t>
            </a:r>
          </a:p>
          <a:p>
            <a:pPr lvl="1" eaLnBrk="1" hangingPunct="1"/>
            <a:r>
              <a:rPr lang="en-US" b="1" dirty="0" smtClean="0"/>
              <a:t>This marked the birth of the </a:t>
            </a:r>
            <a:r>
              <a:rPr lang="en-US" b="1" u="sng" dirty="0" smtClean="0"/>
              <a:t>suburbs</a:t>
            </a:r>
          </a:p>
          <a:p>
            <a:pPr lvl="1" eaLnBrk="1" hangingPunct="1"/>
            <a:r>
              <a:rPr lang="en-US" b="1" dirty="0" smtClean="0"/>
              <a:t>Many banks, restaurants, hospitals, etc. moved to the suburbs with the people</a:t>
            </a:r>
          </a:p>
          <a:p>
            <a:pPr lvl="2" eaLnBrk="1" hangingPunct="1"/>
            <a:r>
              <a:rPr lang="en-US" dirty="0" smtClean="0"/>
              <a:t>Canadians no longer had to commute for all their needs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#3 and Handout #4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971550" y="765175"/>
            <a:ext cx="7024688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16.Urban Sprawl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6777037" cy="4564062"/>
          </a:xfrm>
        </p:spPr>
        <p:txBody>
          <a:bodyPr/>
          <a:lstStyle/>
          <a:p>
            <a:pPr eaLnBrk="1" hangingPunct="1"/>
            <a:r>
              <a:rPr lang="en-US" sz="2000" u="sng" dirty="0" smtClean="0"/>
              <a:t>Urban Sprawl</a:t>
            </a:r>
            <a:r>
              <a:rPr lang="en-US" sz="2000" dirty="0" smtClean="0"/>
              <a:t> -&gt;Outward expansion of urban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to nearby bordering areas</a:t>
            </a:r>
          </a:p>
          <a:p>
            <a:pPr eaLnBrk="1" hangingPunct="1"/>
            <a:r>
              <a:rPr lang="en-US" sz="2000" dirty="0" smtClean="0"/>
              <a:t>As </a:t>
            </a:r>
            <a:r>
              <a:rPr lang="en-US" sz="2000" b="1" dirty="0" smtClean="0"/>
              <a:t>cities grow, many issues arise…</a:t>
            </a:r>
          </a:p>
          <a:p>
            <a:pPr lvl="1" eaLnBrk="1" hangingPunct="1"/>
            <a:r>
              <a:rPr lang="en-US" sz="2000" b="1" dirty="0" smtClean="0"/>
              <a:t>Traffic congestion</a:t>
            </a:r>
          </a:p>
          <a:p>
            <a:pPr lvl="1" eaLnBrk="1" hangingPunct="1"/>
            <a:r>
              <a:rPr lang="en-US" sz="2000" b="1" dirty="0" smtClean="0"/>
              <a:t>Overburdened services</a:t>
            </a:r>
          </a:p>
          <a:p>
            <a:pPr lvl="1" eaLnBrk="1" hangingPunct="1"/>
            <a:r>
              <a:rPr lang="en-US" sz="2000" b="1" dirty="0" smtClean="0"/>
              <a:t>Air Pollution</a:t>
            </a:r>
          </a:p>
          <a:p>
            <a:pPr lvl="1" eaLnBrk="1" hangingPunct="1"/>
            <a:r>
              <a:rPr lang="en-US" sz="2000" b="1" dirty="0" smtClean="0"/>
              <a:t>Planning for efficient mass transit</a:t>
            </a:r>
          </a:p>
          <a:p>
            <a:pPr lvl="1" eaLnBrk="1" hangingPunct="1"/>
            <a:r>
              <a:rPr lang="en-US" sz="2000" b="1" dirty="0" smtClean="0"/>
              <a:t>Managing wastes</a:t>
            </a:r>
          </a:p>
          <a:p>
            <a:pPr lvl="1" eaLnBrk="1" hangingPunct="1"/>
            <a:r>
              <a:rPr lang="en-US" sz="2000" b="1" dirty="0" smtClean="0"/>
              <a:t>Containing urban sprawl</a:t>
            </a:r>
          </a:p>
          <a:p>
            <a:pPr eaLnBrk="1" hangingPunct="1"/>
            <a:r>
              <a:rPr lang="en-US" sz="2000" dirty="0" smtClean="0"/>
              <a:t>As communities grow,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	many natural and human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	systems are at risk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41987" name="Picture 5" descr="th?id=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49725"/>
            <a:ext cx="33131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17.Smog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3313112" cy="4635500"/>
          </a:xfrm>
        </p:spPr>
        <p:txBody>
          <a:bodyPr/>
          <a:lstStyle/>
          <a:p>
            <a:pPr eaLnBrk="1" hangingPunct="1"/>
            <a:r>
              <a:rPr lang="en-US" sz="2000" u="sng" dirty="0" smtClean="0"/>
              <a:t>Smog</a:t>
            </a:r>
            <a:r>
              <a:rPr lang="en-US" sz="2000" dirty="0" smtClean="0"/>
              <a:t> -&gt; Combination of pollutants (gases, particles) that form a haze over a city</a:t>
            </a:r>
          </a:p>
          <a:p>
            <a:pPr eaLnBrk="1" hangingPunct="1"/>
            <a:r>
              <a:rPr lang="en-US" sz="2000" dirty="0" smtClean="0"/>
              <a:t>According to Environment Canada, </a:t>
            </a:r>
            <a:r>
              <a:rPr lang="en-US" sz="2000" b="1" dirty="0" smtClean="0"/>
              <a:t>95% of smog is caused by burning fuels in vehicles</a:t>
            </a:r>
          </a:p>
          <a:p>
            <a:pPr eaLnBrk="1" hangingPunct="1"/>
            <a:r>
              <a:rPr lang="en-US" sz="2000" dirty="0" smtClean="0"/>
              <a:t>Urban areas need to be able to grow while remaining sustainable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43011" name="Picture 5" descr="toronto-sm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65175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85c67ae0b9a1d3b846b93235377cf0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3463"/>
            <a:ext cx="37449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600" smtClean="0"/>
              <a:t>HOV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777037" cy="46085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 b="1" dirty="0" smtClean="0"/>
              <a:t>One way cities have attempted to decrease smog is the availability of </a:t>
            </a:r>
            <a:r>
              <a:rPr lang="en-US" sz="2000" b="1" u="sng" dirty="0" smtClean="0"/>
              <a:t>High-Occupancy Vehicle (HOV)lanes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 smtClean="0"/>
              <a:t>Lanes solely used by buses and vehicles with at least two people</a:t>
            </a:r>
          </a:p>
          <a:p>
            <a:pPr lvl="1" eaLnBrk="1" hangingPunct="1"/>
            <a:r>
              <a:rPr lang="en-US" sz="2000" b="1" dirty="0" smtClean="0"/>
              <a:t>Designed to help move more people through busy areas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quickly</a:t>
            </a:r>
          </a:p>
          <a:p>
            <a:pPr lvl="1" eaLnBrk="1" hangingPunct="1"/>
            <a:r>
              <a:rPr lang="en-US" sz="2000" b="1" dirty="0" smtClean="0"/>
              <a:t>Help ease congestion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in regular lanes</a:t>
            </a:r>
          </a:p>
          <a:p>
            <a:pPr eaLnBrk="1" hangingPunct="1"/>
            <a:r>
              <a:rPr lang="en-US" sz="2000" dirty="0" smtClean="0"/>
              <a:t>HOV lanes currently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	exist in the </a:t>
            </a:r>
            <a:r>
              <a:rPr lang="en-US" sz="2000" b="1" dirty="0" smtClean="0"/>
              <a:t>Greater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/>
              <a:t>	Toronto area</a:t>
            </a:r>
          </a:p>
        </p:txBody>
      </p:sp>
      <p:pic>
        <p:nvPicPr>
          <p:cNvPr id="44035" name="Picture 5" descr="HOV-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36988"/>
            <a:ext cx="39846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18. Waste Management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06937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As populations in urban areas increase, so does the amount of waste produced</a:t>
            </a:r>
          </a:p>
          <a:p>
            <a:pPr eaLnBrk="1" hangingPunct="1"/>
            <a:r>
              <a:rPr lang="en-US" sz="2000" dirty="0" smtClean="0"/>
              <a:t>Many communities have a </a:t>
            </a:r>
            <a:r>
              <a:rPr lang="en-US" sz="2000" b="1" dirty="0" smtClean="0"/>
              <a:t>recycling and composting program in place to combat this</a:t>
            </a:r>
          </a:p>
          <a:p>
            <a:pPr lvl="1" eaLnBrk="1" hangingPunct="1"/>
            <a:r>
              <a:rPr lang="en-US" sz="2000" dirty="0" smtClean="0"/>
              <a:t>“Curb It St. John’s”</a:t>
            </a:r>
          </a:p>
          <a:p>
            <a:pPr eaLnBrk="1" hangingPunct="1"/>
            <a:r>
              <a:rPr lang="en-US" sz="2000" dirty="0" smtClean="0"/>
              <a:t>Although these programs exist, recycling is still an issue</a:t>
            </a:r>
          </a:p>
          <a:p>
            <a:pPr lvl="1" eaLnBrk="1" hangingPunct="1"/>
            <a:r>
              <a:rPr lang="en-US" sz="2000" dirty="0" smtClean="0"/>
              <a:t>How can we fix this???</a:t>
            </a:r>
          </a:p>
          <a:p>
            <a:pPr eaLnBrk="1" hangingPunct="1"/>
            <a:r>
              <a:rPr lang="en-US" sz="2000" dirty="0" smtClean="0"/>
              <a:t>Other areas are also transporting their waste to other areas</a:t>
            </a:r>
          </a:p>
          <a:p>
            <a:pPr lvl="1" eaLnBrk="1" hangingPunct="1"/>
            <a:r>
              <a:rPr lang="en-US" sz="2000" dirty="0" smtClean="0"/>
              <a:t>Great Pacific Garbage Patch Article</a:t>
            </a:r>
          </a:p>
          <a:p>
            <a:pPr eaLnBrk="1" hangingPunct="1"/>
            <a:r>
              <a:rPr lang="en-US" sz="2000" b="1" dirty="0" smtClean="0"/>
              <a:t>The real solution is to </a:t>
            </a:r>
            <a:r>
              <a:rPr lang="en-US" sz="2000" b="1" i="1" dirty="0" smtClean="0"/>
              <a:t>reduce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>
          <a:xfrm>
            <a:off x="1116013" y="908050"/>
            <a:ext cx="6777037" cy="844550"/>
          </a:xfrm>
        </p:spPr>
        <p:txBody>
          <a:bodyPr/>
          <a:lstStyle/>
          <a:p>
            <a:pPr eaLnBrk="1" hangingPunct="1"/>
            <a:r>
              <a:rPr lang="en-US" smtClean="0"/>
              <a:t>Great Pacific Garbage Patch</a:t>
            </a:r>
          </a:p>
        </p:txBody>
      </p:sp>
      <p:pic>
        <p:nvPicPr>
          <p:cNvPr id="46082" name="Picture 5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70413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5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Cities Greater Places to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Part 3 pgs. 224-235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5762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19. The Future of Cities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06937"/>
          </a:xfrm>
        </p:spPr>
        <p:txBody>
          <a:bodyPr/>
          <a:lstStyle/>
          <a:p>
            <a:pPr eaLnBrk="1" hangingPunct="1"/>
            <a:r>
              <a:rPr lang="en-US" dirty="0" smtClean="0"/>
              <a:t>Canada’s cities are constantly changing</a:t>
            </a:r>
          </a:p>
          <a:p>
            <a:pPr eaLnBrk="1" hangingPunct="1"/>
            <a:r>
              <a:rPr lang="en-US" dirty="0" smtClean="0"/>
              <a:t>Many communities that grew into suburbs have become much more developed</a:t>
            </a:r>
          </a:p>
          <a:p>
            <a:pPr eaLnBrk="1" hangingPunct="1"/>
            <a:r>
              <a:rPr lang="en-US" b="1" dirty="0" smtClean="0"/>
              <a:t>There is a bigger focus on pedestrian walkways in cities today</a:t>
            </a:r>
          </a:p>
          <a:p>
            <a:pPr marL="742950" lvl="1" indent="-285750" eaLnBrk="1" hangingPunct="1"/>
            <a:r>
              <a:rPr lang="en-US" b="1" dirty="0" smtClean="0"/>
              <a:t>WHY???</a:t>
            </a:r>
          </a:p>
          <a:p>
            <a:pPr marL="1143000" lvl="2" eaLnBrk="1" hangingPunct="1"/>
            <a:r>
              <a:rPr lang="en-US" b="1" dirty="0" smtClean="0"/>
              <a:t>Fitness</a:t>
            </a:r>
          </a:p>
          <a:p>
            <a:pPr marL="1143000" lvl="2" eaLnBrk="1" hangingPunct="1"/>
            <a:r>
              <a:rPr lang="en-US" b="1" dirty="0" smtClean="0"/>
              <a:t>Environmentally friendly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456488" cy="927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2. URBAN VS RURAL COMMUNITIES</a:t>
            </a:r>
            <a:endParaRPr lang="en-CA" sz="32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71538" y="1412875"/>
            <a:ext cx="7408862" cy="4713288"/>
          </a:xfrm>
        </p:spPr>
        <p:txBody>
          <a:bodyPr/>
          <a:lstStyle/>
          <a:p>
            <a:pPr eaLnBrk="1" hangingPunct="1"/>
            <a:r>
              <a:rPr lang="en-CA" dirty="0" smtClean="0"/>
              <a:t>There are a wide variety of communities in Canada…</a:t>
            </a:r>
          </a:p>
          <a:p>
            <a:pPr lvl="1" eaLnBrk="1" hangingPunct="1"/>
            <a:r>
              <a:rPr lang="en-CA" b="1" u="sng" dirty="0" smtClean="0"/>
              <a:t>Hamlet</a:t>
            </a:r>
            <a:r>
              <a:rPr lang="en-CA" b="1" dirty="0" smtClean="0"/>
              <a:t> -&gt; Fewer than 200 people (Swift Current)</a:t>
            </a:r>
          </a:p>
          <a:p>
            <a:pPr lvl="1" eaLnBrk="1" hangingPunct="1"/>
            <a:r>
              <a:rPr lang="en-CA" b="1" u="sng" dirty="0" smtClean="0"/>
              <a:t>Village</a:t>
            </a:r>
            <a:r>
              <a:rPr lang="en-CA" b="1" dirty="0" smtClean="0"/>
              <a:t> -&gt; 200-800 people (</a:t>
            </a:r>
            <a:r>
              <a:rPr lang="en-CA" b="1" dirty="0" err="1" smtClean="0"/>
              <a:t>Rushoon</a:t>
            </a:r>
            <a:r>
              <a:rPr lang="en-CA" b="1" dirty="0" smtClean="0"/>
              <a:t>)</a:t>
            </a:r>
          </a:p>
          <a:p>
            <a:pPr lvl="1" eaLnBrk="1" hangingPunct="1"/>
            <a:r>
              <a:rPr lang="en-CA" b="1" u="sng" dirty="0" smtClean="0"/>
              <a:t>Town</a:t>
            </a:r>
            <a:r>
              <a:rPr lang="en-CA" b="1" dirty="0" smtClean="0"/>
              <a:t> -&gt;1,000-10,000 people  (</a:t>
            </a:r>
            <a:r>
              <a:rPr lang="en-CA" b="1" dirty="0" err="1" smtClean="0"/>
              <a:t>Carbonear</a:t>
            </a:r>
            <a:r>
              <a:rPr lang="en-CA" b="1" dirty="0" smtClean="0"/>
              <a:t>)</a:t>
            </a:r>
          </a:p>
          <a:p>
            <a:pPr lvl="1" eaLnBrk="1" hangingPunct="1"/>
            <a:r>
              <a:rPr lang="en-CA" b="1" u="sng" dirty="0" smtClean="0"/>
              <a:t>City</a:t>
            </a:r>
            <a:r>
              <a:rPr lang="en-CA" b="1" dirty="0" smtClean="0"/>
              <a:t> -&gt; Greater than 10,000 people	(St. John’s)</a:t>
            </a:r>
          </a:p>
          <a:p>
            <a:pPr lvl="1" eaLnBrk="1" hangingPunct="1"/>
            <a:r>
              <a:rPr lang="en-CA" b="1" u="sng" dirty="0" smtClean="0"/>
              <a:t>Census Metropolitan Area (CMA)</a:t>
            </a:r>
            <a:r>
              <a:rPr lang="en-CA" b="1" dirty="0" smtClean="0"/>
              <a:t>-&gt; Greater than 100,000 people</a:t>
            </a:r>
          </a:p>
          <a:p>
            <a:pPr eaLnBrk="1" hangingPunct="1"/>
            <a:r>
              <a:rPr lang="en-CA" dirty="0" smtClean="0"/>
              <a:t>All of these communities exist throughout Canada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04825"/>
          </a:xfrm>
        </p:spPr>
        <p:txBody>
          <a:bodyPr/>
          <a:lstStyle/>
          <a:p>
            <a:r>
              <a:rPr lang="en-US" sz="3600" dirty="0" smtClean="0"/>
              <a:t>20. Smart Growth Solutions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6777037" cy="4564062"/>
          </a:xfrm>
        </p:spPr>
        <p:txBody>
          <a:bodyPr/>
          <a:lstStyle/>
          <a:p>
            <a:r>
              <a:rPr lang="en-US" b="1" dirty="0" smtClean="0"/>
              <a:t>New designs for urban planning is called </a:t>
            </a:r>
            <a:r>
              <a:rPr lang="en-US" b="1" u="sng" dirty="0" smtClean="0"/>
              <a:t>Smart Growth</a:t>
            </a:r>
          </a:p>
          <a:p>
            <a:pPr lvl="1"/>
            <a:r>
              <a:rPr lang="en-US" b="1" dirty="0" smtClean="0"/>
              <a:t>Focuses on plans for urban expansion while also preserving the natural environment</a:t>
            </a:r>
          </a:p>
          <a:p>
            <a:r>
              <a:rPr lang="en-US" b="1" dirty="0" smtClean="0"/>
              <a:t>Smart Growth focuses on placing more people in smaller areas</a:t>
            </a:r>
          </a:p>
          <a:p>
            <a:pPr lvl="1"/>
            <a:r>
              <a:rPr lang="en-US" b="1" dirty="0" smtClean="0"/>
              <a:t>Houses that take up less land area</a:t>
            </a:r>
          </a:p>
          <a:p>
            <a:pPr lvl="1"/>
            <a:r>
              <a:rPr lang="en-US" b="1" dirty="0" smtClean="0"/>
              <a:t>Apartment buildings</a:t>
            </a:r>
          </a:p>
          <a:p>
            <a:pPr lvl="1"/>
            <a:r>
              <a:rPr lang="en-US" b="1" dirty="0" smtClean="0"/>
              <a:t>Retail, schools, entertainment located very close by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360363"/>
          </a:xfrm>
        </p:spPr>
        <p:txBody>
          <a:bodyPr/>
          <a:lstStyle/>
          <a:p>
            <a:r>
              <a:rPr lang="en-US" sz="3600" smtClean="0"/>
              <a:t>Smart Growth Principles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32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Develop in existing communities, making them more compact and dense, rather than suburbs that spread into rural areas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Mix land uses: put homes, offices, stores and services in the same neighborhoods within walking distance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Create a range of housing opportunities that will bring together people of different ages, household types, incomes, ethnicities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Provide a variety of transportation choices, including public transit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Create places and routes for safe walking and biking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Protect green space, farmland, and ecologically sensitive land, such as wetlands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Protect wildlife habitat by creating natural corridors through urban areas, so wildlife can roam freely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360363"/>
          </a:xfrm>
        </p:spPr>
        <p:txBody>
          <a:bodyPr/>
          <a:lstStyle/>
          <a:p>
            <a:r>
              <a:rPr lang="en-US" sz="3600" dirty="0" smtClean="0"/>
              <a:t>21. Green Technologies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777037" cy="449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Environmentally friendly ways of constructing buildings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Becoming very popular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Alternate forms of energy </a:t>
            </a:r>
            <a:r>
              <a:rPr lang="en-US" dirty="0" smtClean="0"/>
              <a:t>are being looked at for widespread urban use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EXAMPLES???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Sustainability also exists in building homes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Old tires to create rubber roofing tiles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Green roofs (Gardens on rooftops) are becoming more popular (Schools)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Help soak up runoff that would carry pollutants to water supply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360363"/>
          </a:xfrm>
        </p:spPr>
        <p:txBody>
          <a:bodyPr/>
          <a:lstStyle/>
          <a:p>
            <a:r>
              <a:rPr lang="en-US" sz="3600" dirty="0" smtClean="0"/>
              <a:t>22. Telecommuting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1042988" y="1052513"/>
            <a:ext cx="6777037" cy="4779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The process of commuting electronically to work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Many people now use technology to connect with the workplace from home or on the road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b="1" dirty="0" smtClean="0"/>
              <a:t>Avoids traffic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“1 million </a:t>
            </a:r>
            <a:r>
              <a:rPr lang="en-US" dirty="0" err="1" smtClean="0"/>
              <a:t>telecommunters</a:t>
            </a:r>
            <a:r>
              <a:rPr lang="en-US" dirty="0" smtClean="0"/>
              <a:t> working from home for one day a week saves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250 million kg of Carbon Dioxide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$40 million in fuel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Over 800 fewer km of mileage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314325"/>
          </a:xfrm>
        </p:spPr>
        <p:txBody>
          <a:bodyPr/>
          <a:lstStyle/>
          <a:p>
            <a:r>
              <a:rPr lang="en-US" sz="3600" smtClean="0"/>
              <a:t>Telecommunting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6777037" cy="4635500"/>
          </a:xfrm>
        </p:spPr>
        <p:txBody>
          <a:bodyPr/>
          <a:lstStyle/>
          <a:p>
            <a:r>
              <a:rPr lang="en-US" dirty="0" smtClean="0"/>
              <a:t>Many environmental benefits</a:t>
            </a:r>
          </a:p>
          <a:p>
            <a:r>
              <a:rPr lang="en-US" dirty="0" smtClean="0"/>
              <a:t>Most important…</a:t>
            </a:r>
          </a:p>
          <a:p>
            <a:pPr lvl="1"/>
            <a:r>
              <a:rPr lang="en-US" b="1" dirty="0" smtClean="0"/>
              <a:t>Commuting is eliminated</a:t>
            </a:r>
          </a:p>
          <a:p>
            <a:pPr lvl="2"/>
            <a:r>
              <a:rPr lang="en-US" b="1" dirty="0" smtClean="0"/>
              <a:t>Congestion and pollution levels drop</a:t>
            </a:r>
          </a:p>
          <a:p>
            <a:r>
              <a:rPr lang="en-US" b="1" dirty="0" smtClean="0"/>
              <a:t>Smart phones, tablets and laptops make it much easier to connect with others </a:t>
            </a:r>
          </a:p>
          <a:p>
            <a:r>
              <a:rPr lang="en-US" b="1" dirty="0" smtClean="0"/>
              <a:t>Online conferences can replace face to face meetings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6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748712" cy="503238"/>
          </a:xfrm>
        </p:spPr>
        <p:txBody>
          <a:bodyPr/>
          <a:lstStyle/>
          <a:p>
            <a:r>
              <a:rPr lang="en-US" sz="3600" dirty="0" smtClean="0"/>
              <a:t>23</a:t>
            </a:r>
            <a:r>
              <a:rPr lang="en-US" sz="3200" dirty="0" smtClean="0"/>
              <a:t>.How Big Is Your Ecological </a:t>
            </a:r>
            <a:r>
              <a:rPr lang="en-US" sz="3600" dirty="0" smtClean="0"/>
              <a:t>Footprint?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3168650" cy="5329237"/>
          </a:xfrm>
        </p:spPr>
        <p:txBody>
          <a:bodyPr/>
          <a:lstStyle/>
          <a:p>
            <a:r>
              <a:rPr lang="en-US" b="1" dirty="0" smtClean="0"/>
              <a:t>Ecological footprint – the amount of Earth’s resources it takes to support your lifestyle</a:t>
            </a:r>
          </a:p>
          <a:p>
            <a:pPr lvl="1"/>
            <a:r>
              <a:rPr lang="en-US" b="1" dirty="0" smtClean="0"/>
              <a:t>Measured in hectares</a:t>
            </a:r>
          </a:p>
          <a:p>
            <a:r>
              <a:rPr lang="en-US" b="1" dirty="0" smtClean="0"/>
              <a:t>World average </a:t>
            </a:r>
            <a:r>
              <a:rPr lang="en-US" dirty="0" smtClean="0"/>
              <a:t>footprint – </a:t>
            </a:r>
            <a:r>
              <a:rPr lang="en-US" b="1" dirty="0" smtClean="0"/>
              <a:t>2.2</a:t>
            </a:r>
            <a:r>
              <a:rPr lang="en-US" dirty="0" smtClean="0"/>
              <a:t> hectares</a:t>
            </a:r>
          </a:p>
          <a:p>
            <a:pPr lvl="1"/>
            <a:r>
              <a:rPr lang="en-US" b="1" dirty="0" smtClean="0"/>
              <a:t>Canadian average – 7.0 </a:t>
            </a:r>
            <a:r>
              <a:rPr lang="en-US" dirty="0" smtClean="0"/>
              <a:t>hectares</a:t>
            </a:r>
          </a:p>
        </p:txBody>
      </p:sp>
      <p:pic>
        <p:nvPicPr>
          <p:cNvPr id="56325" name="Picture 5" descr="Ecological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557338"/>
            <a:ext cx="4140200" cy="401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/>
          <a:lstStyle/>
          <a:p>
            <a:r>
              <a:rPr lang="en-US" sz="3600" smtClean="0"/>
              <a:t>Ecological Footprint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Your footprint is made up of many factors</a:t>
            </a:r>
          </a:p>
          <a:p>
            <a:pPr lvl="1"/>
            <a:r>
              <a:rPr lang="en-US" b="1" dirty="0" smtClean="0"/>
              <a:t>Water use</a:t>
            </a:r>
          </a:p>
          <a:p>
            <a:pPr lvl="1"/>
            <a:r>
              <a:rPr lang="en-US" b="1" dirty="0" smtClean="0"/>
              <a:t>Transportation use</a:t>
            </a:r>
          </a:p>
          <a:p>
            <a:pPr lvl="1"/>
            <a:r>
              <a:rPr lang="en-US" b="1" dirty="0" smtClean="0"/>
              <a:t>Space used for work or play</a:t>
            </a:r>
          </a:p>
          <a:p>
            <a:pPr lvl="1"/>
            <a:r>
              <a:rPr lang="en-US" b="1" dirty="0" smtClean="0"/>
              <a:t>How much money you spend</a:t>
            </a:r>
          </a:p>
          <a:p>
            <a:pPr lvl="1"/>
            <a:r>
              <a:rPr lang="en-US" b="1" dirty="0" smtClean="0"/>
              <a:t>How far food you eat is shipped</a:t>
            </a:r>
          </a:p>
          <a:p>
            <a:pPr lvl="1"/>
            <a:r>
              <a:rPr lang="en-US" b="1" dirty="0" smtClean="0"/>
              <a:t>How much living space you have</a:t>
            </a:r>
          </a:p>
          <a:p>
            <a:pPr lvl="1"/>
            <a:r>
              <a:rPr lang="en-US" b="1" dirty="0" smtClean="0"/>
              <a:t>How much garbage you create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7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200900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URBAN VS RURAL COMMUNITIES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41438"/>
            <a:ext cx="6777037" cy="4491037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b="1" u="sng" dirty="0" smtClean="0"/>
              <a:t>Urban</a:t>
            </a:r>
            <a:r>
              <a:rPr lang="en-CA" dirty="0" smtClean="0"/>
              <a:t> -&gt; an area where lots of people live at a high density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b="1" u="sng" dirty="0" smtClean="0"/>
              <a:t>Rural</a:t>
            </a:r>
            <a:r>
              <a:rPr lang="en-CA" dirty="0" smtClean="0"/>
              <a:t> -&gt; People are spread out at a low density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CMA is the largest and may contain both urban and rural areas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Therefore, with the 2011 census, Statistics Canada created the term </a:t>
            </a:r>
            <a:r>
              <a:rPr lang="en-CA" b="1" u="sng" dirty="0" smtClean="0"/>
              <a:t>population centre</a:t>
            </a:r>
            <a:r>
              <a:rPr lang="en-CA" dirty="0" smtClean="0"/>
              <a:t> to more specifically define urban areas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An area with at least 1,000 people and a density of at least 400 people per square kilometre</a:t>
            </a:r>
            <a:endParaRPr lang="en-CA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Where do you live????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273925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URBAN VS RURAL COMMUNITIES</a:t>
            </a:r>
            <a:endParaRPr lang="en-CA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42988" y="1557338"/>
            <a:ext cx="6777037" cy="4275137"/>
          </a:xfrm>
        </p:spPr>
        <p:txBody>
          <a:bodyPr/>
          <a:lstStyle/>
          <a:p>
            <a:pPr eaLnBrk="1" hangingPunct="1"/>
            <a:r>
              <a:rPr lang="en-CA" b="1" dirty="0" smtClean="0"/>
              <a:t>Population Centres are divided into </a:t>
            </a:r>
            <a:r>
              <a:rPr lang="en-CA" b="1" i="1" dirty="0" smtClean="0"/>
              <a:t>THREE</a:t>
            </a:r>
            <a:r>
              <a:rPr lang="en-CA" b="1" dirty="0" smtClean="0"/>
              <a:t> categories</a:t>
            </a:r>
          </a:p>
          <a:p>
            <a:pPr lvl="1" eaLnBrk="1" hangingPunct="1"/>
            <a:r>
              <a:rPr lang="en-CA" b="1" dirty="0" smtClean="0"/>
              <a:t>Small Population Centre</a:t>
            </a:r>
          </a:p>
          <a:p>
            <a:pPr lvl="2" eaLnBrk="1" hangingPunct="1"/>
            <a:r>
              <a:rPr lang="en-CA" b="1" dirty="0" smtClean="0"/>
              <a:t>Between 1,000 and 29,999 people</a:t>
            </a:r>
          </a:p>
          <a:p>
            <a:pPr lvl="1" eaLnBrk="1" hangingPunct="1"/>
            <a:r>
              <a:rPr lang="en-CA" b="1" dirty="0" smtClean="0"/>
              <a:t>Medium Population Centre</a:t>
            </a:r>
          </a:p>
          <a:p>
            <a:pPr lvl="2" eaLnBrk="1" hangingPunct="1"/>
            <a:r>
              <a:rPr lang="en-CA" b="1" dirty="0" smtClean="0"/>
              <a:t>Between 30,000 and 99,999 people</a:t>
            </a:r>
          </a:p>
          <a:p>
            <a:pPr lvl="1" eaLnBrk="1" hangingPunct="1"/>
            <a:r>
              <a:rPr lang="en-CA" b="1" dirty="0" smtClean="0"/>
              <a:t>Large Population Centre</a:t>
            </a:r>
          </a:p>
          <a:p>
            <a:pPr lvl="2" eaLnBrk="1" hangingPunct="1"/>
            <a:r>
              <a:rPr lang="en-CA" b="1" dirty="0" smtClean="0"/>
              <a:t>100,000 people or more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341438"/>
            <a:ext cx="7345362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URBAN VS RURAL COMMUNITIES</a:t>
            </a:r>
            <a:br>
              <a:rPr lang="en-CA" dirty="0" smtClean="0"/>
            </a:b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4564062"/>
          </a:xfrm>
        </p:spPr>
        <p:txBody>
          <a:bodyPr/>
          <a:lstStyle/>
          <a:p>
            <a:pPr eaLnBrk="1" hangingPunct="1"/>
            <a:r>
              <a:rPr lang="en-CA" b="1" i="1" dirty="0" smtClean="0"/>
              <a:t>OK, now back to CMAs</a:t>
            </a:r>
          </a:p>
          <a:p>
            <a:pPr eaLnBrk="1" hangingPunct="1"/>
            <a:r>
              <a:rPr lang="en-CA" b="1" dirty="0" smtClean="0"/>
              <a:t>A CMA is made up of one or more neighbouring municipalities located around the urban core</a:t>
            </a:r>
          </a:p>
          <a:p>
            <a:pPr eaLnBrk="1" hangingPunct="1"/>
            <a:r>
              <a:rPr lang="en-CA" b="1" dirty="0" smtClean="0"/>
              <a:t>Example…St. John’s</a:t>
            </a:r>
          </a:p>
          <a:p>
            <a:pPr lvl="1" eaLnBrk="1" hangingPunct="1"/>
            <a:r>
              <a:rPr lang="en-CA" dirty="0" smtClean="0"/>
              <a:t>Closely surrounded by which municipalities?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b="1" dirty="0" smtClean="0"/>
              <a:t>A CMA must have at least 100,000 people total and at least 50,000 in its core</a:t>
            </a:r>
          </a:p>
          <a:p>
            <a:pPr eaLnBrk="1" hangingPunct="1"/>
            <a:r>
              <a:rPr lang="en-CA" dirty="0" smtClean="0"/>
              <a:t>Does St. John’s and surrounding areas qualify as a CMA???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2009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URBAN VS RURAL COMMUNITIES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484313"/>
            <a:ext cx="6777037" cy="4348162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Canadians continue to move to CMAs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10 fastest growing CMAs in Canada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Calgary, Alberta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Edmonton, Alberta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Saskatoon, Saskatchewan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Kelowna, BC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Moncton, NB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Vancouver, BC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Toronto, 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Ottawa-Gatineau, 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St. John’s NL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Brantford, ON</a:t>
            </a:r>
            <a:endParaRPr lang="en-CA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276475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3.City Wise</a:t>
            </a:r>
            <a:endParaRPr lang="en-CA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42988" y="1412875"/>
            <a:ext cx="7129462" cy="4419600"/>
          </a:xfrm>
        </p:spPr>
        <p:txBody>
          <a:bodyPr/>
          <a:lstStyle/>
          <a:p>
            <a:pPr eaLnBrk="1" hangingPunct="1"/>
            <a:r>
              <a:rPr lang="en-CA" dirty="0" smtClean="0"/>
              <a:t>Canada is one of the largest countries in terms of land area</a:t>
            </a:r>
          </a:p>
          <a:p>
            <a:pPr eaLnBrk="1" hangingPunct="1"/>
            <a:r>
              <a:rPr lang="en-CA" dirty="0" smtClean="0"/>
              <a:t>However, it has a small population for its size</a:t>
            </a:r>
          </a:p>
          <a:p>
            <a:pPr eaLnBrk="1" hangingPunct="1"/>
            <a:r>
              <a:rPr lang="en-CA" dirty="0" smtClean="0"/>
              <a:t>Why???</a:t>
            </a:r>
          </a:p>
          <a:p>
            <a:pPr eaLnBrk="1" hangingPunct="1"/>
            <a:r>
              <a:rPr lang="en-CA" b="1" dirty="0" smtClean="0"/>
              <a:t>Difficult to build cities in many areas</a:t>
            </a:r>
          </a:p>
          <a:p>
            <a:pPr lvl="1" eaLnBrk="1" hangingPunct="1"/>
            <a:r>
              <a:rPr lang="en-CA" b="1" dirty="0" smtClean="0"/>
              <a:t>Northern Canada</a:t>
            </a:r>
          </a:p>
          <a:p>
            <a:pPr lvl="1" eaLnBrk="1" hangingPunct="1"/>
            <a:r>
              <a:rPr lang="en-CA" b="1" dirty="0" smtClean="0"/>
              <a:t>Swamplands surrounding Hudson Bay</a:t>
            </a:r>
          </a:p>
          <a:p>
            <a:pPr eaLnBrk="1" hangingPunct="1"/>
            <a:r>
              <a:rPr lang="en-CA" b="1" dirty="0" smtClean="0"/>
              <a:t>Some places are better suited for resource development than city building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296</TotalTime>
  <Words>1845</Words>
  <Application>Microsoft Office PowerPoint</Application>
  <PresentationFormat>On-screen Show (4:3)</PresentationFormat>
  <Paragraphs>313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UNIT 5</vt:lpstr>
      <vt:lpstr>Slide 2</vt:lpstr>
      <vt:lpstr>Where Do Canadians live?</vt:lpstr>
      <vt:lpstr>2. URBAN VS RURAL COMMUNITIES</vt:lpstr>
      <vt:lpstr>URBAN VS RURAL COMMUNITIES</vt:lpstr>
      <vt:lpstr>URBAN VS RURAL COMMUNITIES</vt:lpstr>
      <vt:lpstr>         URBAN VS RURAL COMMUNITIES  </vt:lpstr>
      <vt:lpstr>URBAN VS RURAL COMMUNITIES</vt:lpstr>
      <vt:lpstr>3.City Wise</vt:lpstr>
      <vt:lpstr>City Wise</vt:lpstr>
      <vt:lpstr>City Wise</vt:lpstr>
      <vt:lpstr>4.CANADA’S HEARTLAND</vt:lpstr>
      <vt:lpstr>5.Western Canada</vt:lpstr>
      <vt:lpstr>Western Canada</vt:lpstr>
      <vt:lpstr>6.Resource-based Communities</vt:lpstr>
      <vt:lpstr>Business Cycle</vt:lpstr>
      <vt:lpstr>Example…Cod Moritorium</vt:lpstr>
      <vt:lpstr>Example…Labrador City</vt:lpstr>
      <vt:lpstr>Slide 19</vt:lpstr>
      <vt:lpstr>Changing Imprints of the Landscape</vt:lpstr>
      <vt:lpstr>7. URBAN LAND USE</vt:lpstr>
      <vt:lpstr>8. Residential Land Use</vt:lpstr>
      <vt:lpstr>9.Transportation Land Use</vt:lpstr>
      <vt:lpstr>10.Commercial Land Use</vt:lpstr>
      <vt:lpstr>11.Industrial Land Use</vt:lpstr>
      <vt:lpstr>12.Institutional Land Use</vt:lpstr>
      <vt:lpstr>13.Open Space and Recreational Land Use</vt:lpstr>
      <vt:lpstr>14. Land Use Planning</vt:lpstr>
      <vt:lpstr>Land Use Planning</vt:lpstr>
      <vt:lpstr>15. Canada’s Booming Urban Centres</vt:lpstr>
      <vt:lpstr>Slide 31</vt:lpstr>
      <vt:lpstr>16.Urban Sprawl</vt:lpstr>
      <vt:lpstr>17.Smog</vt:lpstr>
      <vt:lpstr>HOV</vt:lpstr>
      <vt:lpstr>18. Waste Management</vt:lpstr>
      <vt:lpstr>Slide 36</vt:lpstr>
      <vt:lpstr>Slide 37</vt:lpstr>
      <vt:lpstr>Making Cities Greater Places to Live</vt:lpstr>
      <vt:lpstr>19. The Future of Cities</vt:lpstr>
      <vt:lpstr>20. Smart Growth Solutions</vt:lpstr>
      <vt:lpstr>Smart Growth Principles</vt:lpstr>
      <vt:lpstr>21. Green Technologies</vt:lpstr>
      <vt:lpstr>22. Telecommuting</vt:lpstr>
      <vt:lpstr>Telecommunting</vt:lpstr>
      <vt:lpstr>Slide 45</vt:lpstr>
      <vt:lpstr>23.How Big Is Your Ecological Footprint?</vt:lpstr>
      <vt:lpstr>Ecological Footprint</vt:lpstr>
      <vt:lpstr>Slide 48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Toshiba</dc:creator>
  <cp:lastModifiedBy>ESDNL</cp:lastModifiedBy>
  <cp:revision>17</cp:revision>
  <dcterms:created xsi:type="dcterms:W3CDTF">2012-10-09T16:51:49Z</dcterms:created>
  <dcterms:modified xsi:type="dcterms:W3CDTF">2013-04-08T11:17:28Z</dcterms:modified>
</cp:coreProperties>
</file>