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8EAEC16-459E-44E1-ADB7-B39B830BD4B3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8A27980-89C9-4AB3-8DE8-D8B121127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hecker/>
    <p:sndAc>
      <p:stSnd>
        <p:snd r:embed="rId1" name="applaus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AEC16-459E-44E1-ADB7-B39B830BD4B3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7980-89C9-4AB3-8DE8-D8B121127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hecker/>
    <p:sndAc>
      <p:stSnd>
        <p:snd r:embed="rId1" name="applaus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AEC16-459E-44E1-ADB7-B39B830BD4B3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7980-89C9-4AB3-8DE8-D8B121127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hecker/>
    <p:sndAc>
      <p:stSnd>
        <p:snd r:embed="rId1" name="applaus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8EAEC16-459E-44E1-ADB7-B39B830BD4B3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7980-89C9-4AB3-8DE8-D8B121127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hecker/>
    <p:sndAc>
      <p:stSnd>
        <p:snd r:embed="rId1" name="applaus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8EAEC16-459E-44E1-ADB7-B39B830BD4B3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8A27980-89C9-4AB3-8DE8-D8B1211279F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hecker/>
    <p:sndAc>
      <p:stSnd>
        <p:snd r:embed="rId1" name="applaus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8EAEC16-459E-44E1-ADB7-B39B830BD4B3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8A27980-89C9-4AB3-8DE8-D8B121127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hecker/>
    <p:sndAc>
      <p:stSnd>
        <p:snd r:embed="rId1" name="applaus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8EAEC16-459E-44E1-ADB7-B39B830BD4B3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8A27980-89C9-4AB3-8DE8-D8B1211279F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hecker/>
    <p:sndAc>
      <p:stSnd>
        <p:snd r:embed="rId1" name="applaus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AEC16-459E-44E1-ADB7-B39B830BD4B3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7980-89C9-4AB3-8DE8-D8B121127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hecker/>
    <p:sndAc>
      <p:stSnd>
        <p:snd r:embed="rId1" name="applaus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8EAEC16-459E-44E1-ADB7-B39B830BD4B3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8A27980-89C9-4AB3-8DE8-D8B121127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checker/>
    <p:sndAc>
      <p:stSnd>
        <p:snd r:embed="rId1" name="applaus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8EAEC16-459E-44E1-ADB7-B39B830BD4B3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8A27980-89C9-4AB3-8DE8-D8B1211279F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hecker/>
    <p:sndAc>
      <p:stSnd>
        <p:snd r:embed="rId1" name="applaus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8EAEC16-459E-44E1-ADB7-B39B830BD4B3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8A27980-89C9-4AB3-8DE8-D8B1211279F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hecker/>
    <p:sndAc>
      <p:stSnd>
        <p:snd r:embed="rId1" name="applaus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8EAEC16-459E-44E1-ADB7-B39B830BD4B3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8A27980-89C9-4AB3-8DE8-D8B1211279F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hecker/>
    <p:sndAc>
      <p:stSnd>
        <p:snd r:embed="rId13" name="applause.wav"/>
      </p:stSnd>
    </p:sndAc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work&amp;source=images&amp;cd=&amp;cad=rja&amp;docid=0bpZfsUsKp1mdM&amp;tbnid=lvSkh-Wy7PU6NM:&amp;ved=&amp;url=http%3A%2F%2Fwww.123rf.com%2Fphoto_9167822_3d-busy-business-man-with-a-pile-of-work-on-his-desk--isolated.html&amp;ei=HAJHUc78F9GQyQGg1YHgAw&amp;bvm=bv.43828540,d.aWc&amp;psig=AFQjCNHCMlOWNTl_eLIsyfhUFOj_KxQJXA&amp;ust=1363694492727658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compressed+work+week+workers&amp;source=images&amp;cd=&amp;cad=rja&amp;docid=HTFWfK55jlFqZM&amp;tbnid=L-nDTceR1wL9NM:&amp;ved=0CAUQjRw&amp;url=http%3A%2F%2Fwww.tlnt.com%2F2012%2F11%2F14%2Femployees-love-it-but-does-a-4-day-workweek-work-for-your-business%2F&amp;ei=1AxHUczLFKO-yQHxpoHoBQ&amp;bvm=bv.43828540,d.aWc&amp;psig=AFQjCNFxjb1GN8x8hgDkEi24cC_CiHSJ4Q&amp;ust=1363697218993269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national+occupational+classification&amp;source=images&amp;cd=&amp;cad=rja&amp;docid=BtIt4oM1g0AqRM&amp;tbnid=EdJu26fFNgLvzM:&amp;ved=0CAUQjRw&amp;url=http%3A%2F%2Fwww.statcan.gc.ca%2Fbsolc%2Folc-cel%2Folc-cel%3Fcatno%3D12-583-XIE%26lang%3Deng&amp;ei=YA9HUePTB_KvygHynYH4Ag&amp;bvm=bv.43828540,d.aWc&amp;psig=AFQjCNHKs57ncVuQ0DapC9YNDhVlkbolVw&amp;ust=1363697878671475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carpenter&amp;source=images&amp;cd=&amp;cad=rja&amp;docid=nxIC2QJUtAwqkM&amp;tbnid=TaniXEVbx3Es3M:&amp;ved=0CAUQjRw&amp;url=http%3A%2F%2Fwww.carpenterinsurance.com.au%2Fauthor%2Fadmin%2F&amp;ei=ZAZHUf7wJcWzywHnvIDQBA&amp;bvm=bv.43828540,d.aWc&amp;psig=AFQjCNH0sVWcFP3cI_oaIvCukOva8xHv9A&amp;ust=1363695580980802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making+crabpots&amp;source=images&amp;cd=&amp;cad=rja&amp;docid=ki-X-w0WEAgZyM&amp;tbnid=6aIBWldGMMCOfM:&amp;ved=0CAUQjRw&amp;url=http%3A%2F%2Fwww.towndock.net%2Fben_crabpots1.html&amp;ei=vQlHUcryGIeMyAHW2oGgAw&amp;bvm=bv.43828540,d.aWc&amp;psig=AFQjCNGCG69zk-y1slREXnTBeiR4_lY5Ow&amp;ust=1363696418134480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telecommuting+workers&amp;source=images&amp;cd=&amp;cad=rja&amp;docid=43X1gH8pQu8qMM&amp;tbnid=szfV-Vga1abqcM:&amp;ved=0CAUQjRw&amp;url=http%3A%2F%2Fcidreview.cidmcorp.com%2F1448%2Fworkers-comp%2Ftelecommuting-workers-compensation%2F&amp;ei=FgtHUZrKAfP7yAGQ2ICoAg&amp;bvm=bv.43828540,d.aWc&amp;psig=AFQjCNEyeQuitjKNfznFS9YW2vO8usk4Fg&amp;ust=1363696766232941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telecommuting+workers&amp;source=images&amp;cd=&amp;cad=rja&amp;docid=WHppGOPxlqtFOM&amp;tbnid=VtBZ0hHMwqfdaM:&amp;ved=0CAUQjRw&amp;url=https%3A%2F%2Fwww.businessfinancestore.com%2F2012%2F12%2F25%2Fcan-telecommuting-help-your-small-business%2F&amp;ei=0gtHUZjQOMPXyAGfwoGIAw&amp;bvm=bv.43828540,d.aWc&amp;psig=AFQjCNEyeQuitjKNfznFS9YW2vO8usk4Fg&amp;ust=1363696766232941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 and Working Arrangements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Three</a:t>
            </a:r>
            <a:endParaRPr lang="en-US" dirty="0"/>
          </a:p>
        </p:txBody>
      </p:sp>
      <p:pic>
        <p:nvPicPr>
          <p:cNvPr id="23554" name="Picture 2" descr="http://t0.gstatic.com/images?q=tbn:ANd9GcThW2nxQkXJCBtXjWL_v7uOXQT705j2DNicFNUaEXdLHz1XNq4L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2476499"/>
            <a:ext cx="4171950" cy="4381501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  <p:sndAc>
      <p:stSnd>
        <p:snd r:embed="rId2" name="applause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5000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3.	work sharing workers sharing a reduced work week with their co-workers as a result of downsizing at the workplace. </a:t>
            </a:r>
          </a:p>
          <a:p>
            <a:r>
              <a:rPr lang="en-US" dirty="0" smtClean="0"/>
              <a:t>4.	compressed workweek workers- work more hours per day, but fewer days over the course of one or two weeks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5.	home based worker-work from home in either self employment or of companies</a:t>
            </a:r>
            <a:endParaRPr lang="en-US" dirty="0"/>
          </a:p>
        </p:txBody>
      </p:sp>
      <p:pic>
        <p:nvPicPr>
          <p:cNvPr id="35842" name="Picture 2" descr="http://www.tlnt.com/media/2012/11/4-day-workweek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3352800"/>
            <a:ext cx="1381125" cy="1466851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  <p:sndAc>
      <p:stSnd>
        <p:snd r:embed="rId2" name="applause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9760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6. leave time- workers can avail of leave time for a variety of reasons paid or unpaid…(sick leave, maternity, educational, annual, sabbatical)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7.	phased retirement-close to retirement date and can reduce their work weeks leading up to it and gradually ease into retirement</a:t>
            </a:r>
            <a:endParaRPr lang="en-US" dirty="0"/>
          </a:p>
        </p:txBody>
      </p:sp>
      <p:pic>
        <p:nvPicPr>
          <p:cNvPr id="36866" name="Picture 2" descr="http://t0.gstatic.com/images?q=tbn:ANd9GcQoSvD5PNppKKN8dLV9R-SfsxVohVg7jKeNdg4tGOB3HwoftWOc1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438400"/>
            <a:ext cx="2600325" cy="1762126"/>
          </a:xfrm>
          <a:prstGeom prst="rect">
            <a:avLst/>
          </a:prstGeom>
          <a:noFill/>
        </p:spPr>
      </p:pic>
      <p:pic>
        <p:nvPicPr>
          <p:cNvPr id="36868" name="Picture 4" descr="http://t2.gstatic.com/images?q=tbn:ANd9GcThVFl1VqvjonRw3t2dOFbUwLBmKEPFI9WB5yewR1cWa_R1cKz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2438400"/>
            <a:ext cx="2628900" cy="1743076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  <p:sndAc>
      <p:stSnd>
        <p:snd r:embed="rId2" name="applause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National Occupational Classification</a:t>
            </a:r>
            <a:endParaRPr lang="en-US" dirty="0"/>
          </a:p>
        </p:txBody>
      </p:sp>
      <p:pic>
        <p:nvPicPr>
          <p:cNvPr id="37892" name="Picture 4" descr="http://www5.statcan.gc.ca/bsolc/Images/olc/products/12-583-XI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2209800"/>
            <a:ext cx="3705225" cy="4381501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  <p:sndAc>
      <p:stSnd>
        <p:snd r:embed="rId2" name="applause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50008"/>
          </a:xfrm>
        </p:spPr>
        <p:txBody>
          <a:bodyPr/>
          <a:lstStyle/>
          <a:p>
            <a:r>
              <a:rPr lang="en-US" dirty="0" smtClean="0"/>
              <a:t>The NOC is a list that describes and classifies Canadian occupations. It provides descriptions for more than 520 occupational unit groups and about 30,000 occupational titles.</a:t>
            </a:r>
          </a:p>
          <a:p>
            <a:r>
              <a:rPr lang="en-US" dirty="0" smtClean="0"/>
              <a:t>The info included is available online</a:t>
            </a:r>
          </a:p>
          <a:p>
            <a:r>
              <a:rPr lang="en-US" dirty="0" smtClean="0"/>
              <a:t>It is used by groups such as JOB FUTURES</a:t>
            </a:r>
          </a:p>
          <a:p>
            <a:r>
              <a:rPr lang="en-US" dirty="0" smtClean="0"/>
              <a:t>Refer to pages 112-114 in text</a:t>
            </a:r>
          </a:p>
          <a:p>
            <a:r>
              <a:rPr lang="en-US" smtClean="0"/>
              <a:t>Complete activity pg 113and 114</a:t>
            </a:r>
            <a:endParaRPr lang="en-US" dirty="0"/>
          </a:p>
        </p:txBody>
      </p:sp>
    </p:spTree>
  </p:cSld>
  <p:clrMapOvr>
    <a:masterClrMapping/>
  </p:clrMapOvr>
  <p:transition>
    <p:checker/>
    <p:sndAc>
      <p:stSnd>
        <p:snd r:embed="rId2" name="applause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Job- regular work at one place for which you receive payment</a:t>
            </a:r>
          </a:p>
          <a:p>
            <a:r>
              <a:rPr lang="en-US" dirty="0" smtClean="0"/>
              <a:t>Occupation-refers to a group of similar jobs found in different industries or organizations(education, health, engineers)</a:t>
            </a:r>
          </a:p>
          <a:p>
            <a:r>
              <a:rPr lang="en-US" dirty="0" smtClean="0"/>
              <a:t>Career-course of ones life in which work and other activities  are </a:t>
            </a:r>
            <a:r>
              <a:rPr lang="en-US" dirty="0" err="1" smtClean="0"/>
              <a:t>intergrated</a:t>
            </a:r>
            <a:r>
              <a:rPr lang="en-US" dirty="0" smtClean="0"/>
              <a:t> to achieve personal goals</a:t>
            </a:r>
            <a:endParaRPr lang="en-US" dirty="0"/>
          </a:p>
        </p:txBody>
      </p:sp>
    </p:spTree>
  </p:cSld>
  <p:clrMapOvr>
    <a:masterClrMapping/>
  </p:clrMapOvr>
  <p:transition>
    <p:checker/>
    <p:sndAc>
      <p:stSnd>
        <p:snd r:embed="rId2" name="applause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Workers\Jobs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1.Part-time workers: work from 1-34 hours for the majority of weeks in a year.</a:t>
            </a:r>
          </a:p>
          <a:p>
            <a:r>
              <a:rPr lang="en-US" dirty="0" smtClean="0"/>
              <a:t>2.	casual workers- hired on from time to time for short periods to fulfill specific requirements</a:t>
            </a:r>
          </a:p>
          <a:p>
            <a:r>
              <a:rPr lang="en-US" dirty="0" smtClean="0"/>
              <a:t>3.	permanent / temporary fulltime workers-work more than 35 hours for the majority of weeks in a year</a:t>
            </a:r>
            <a:endParaRPr lang="en-US" dirty="0"/>
          </a:p>
        </p:txBody>
      </p:sp>
    </p:spTree>
  </p:cSld>
  <p:clrMapOvr>
    <a:masterClrMapping/>
  </p:clrMapOvr>
  <p:transition>
    <p:checker/>
    <p:sndAc>
      <p:stSnd>
        <p:snd r:embed="rId2" name="applause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35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69008"/>
          </a:xfrm>
        </p:spPr>
        <p:txBody>
          <a:bodyPr/>
          <a:lstStyle/>
          <a:p>
            <a:r>
              <a:rPr lang="en-US" dirty="0" smtClean="0"/>
              <a:t>4.	seasonal workers- work in industries that operate within specific seasons. (farming ,fishing)</a:t>
            </a:r>
            <a:endParaRPr lang="en-US" dirty="0"/>
          </a:p>
        </p:txBody>
      </p:sp>
      <p:pic>
        <p:nvPicPr>
          <p:cNvPr id="4" name="Picture 3" descr="northwestern-pictures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2362200"/>
            <a:ext cx="5953125" cy="4286250"/>
          </a:xfrm>
          <a:prstGeom prst="rect">
            <a:avLst/>
          </a:prstGeom>
        </p:spPr>
      </p:pic>
    </p:spTree>
  </p:cSld>
  <p:clrMapOvr>
    <a:masterClrMapping/>
  </p:clrMapOvr>
  <p:transition>
    <p:checker/>
    <p:sndAc>
      <p:stSnd>
        <p:snd r:embed="rId2" name="applause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350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69008"/>
          </a:xfrm>
        </p:spPr>
        <p:txBody>
          <a:bodyPr/>
          <a:lstStyle/>
          <a:p>
            <a:r>
              <a:rPr lang="en-US" dirty="0" smtClean="0"/>
              <a:t>5.	agent/ broker- often works evenings and weekends and usually are called on to suit the needs of their clients(real estate)</a:t>
            </a:r>
          </a:p>
          <a:p>
            <a:r>
              <a:rPr lang="en-US" dirty="0" smtClean="0"/>
              <a:t>6.	contractual workers-contract out their services to an employer for a specific period of time and amount of work. Salary is agreed upon before the contract begins</a:t>
            </a:r>
            <a:endParaRPr lang="en-US" dirty="0"/>
          </a:p>
        </p:txBody>
      </p:sp>
      <p:pic>
        <p:nvPicPr>
          <p:cNvPr id="26628" name="Picture 4" descr="http://www.carpenterinsurance.com.au/wp-content/uploads/2012/07/carpenters-insuranc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9350" y="4419600"/>
            <a:ext cx="2914650" cy="2438400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  <p:sndAc>
      <p:stSnd>
        <p:snd r:embed="rId2" name="applause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400800"/>
          </a:xfrm>
        </p:spPr>
        <p:txBody>
          <a:bodyPr/>
          <a:lstStyle/>
          <a:p>
            <a:r>
              <a:rPr lang="en-US" dirty="0" smtClean="0"/>
              <a:t>7.	project –based teamwork worker- work in groups to complete projects. Each worker takes responsibility for an aspect of the project</a:t>
            </a:r>
          </a:p>
          <a:p>
            <a:r>
              <a:rPr lang="en-US" dirty="0" smtClean="0"/>
              <a:t>8.  freelance worker- self-employed working in a profession or trade in which fulltime employment by a single employer is also common</a:t>
            </a:r>
          </a:p>
          <a:p>
            <a:r>
              <a:rPr lang="en-US" dirty="0" smtClean="0"/>
              <a:t>9.	consulting workers-help companies to improve performance through analysis of existing problems and development of future plans, best practices, </a:t>
            </a:r>
            <a:r>
              <a:rPr lang="en-US" dirty="0" err="1" smtClean="0"/>
              <a:t>technology,and</a:t>
            </a:r>
            <a:r>
              <a:rPr lang="en-US" dirty="0" smtClean="0"/>
              <a:t> strategy development</a:t>
            </a:r>
            <a:endParaRPr lang="en-US" dirty="0"/>
          </a:p>
        </p:txBody>
      </p:sp>
    </p:spTree>
  </p:cSld>
  <p:clrMapOvr>
    <a:masterClrMapping/>
  </p:clrMapOvr>
  <p:transition>
    <p:checker/>
    <p:sndAc>
      <p:stSnd>
        <p:snd r:embed="rId2" name="applause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26208"/>
          </a:xfrm>
        </p:spPr>
        <p:txBody>
          <a:bodyPr/>
          <a:lstStyle/>
          <a:p>
            <a:r>
              <a:rPr lang="en-US" dirty="0" smtClean="0"/>
              <a:t>10.  piecework workers- get paid according to the quality of work they produce. ( </a:t>
            </a:r>
            <a:r>
              <a:rPr lang="en-US" dirty="0" err="1" smtClean="0"/>
              <a:t>crabpots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11. entrepreneurship worker- start their own business by assuming financial risk of the initiation, operation and management of the business</a:t>
            </a:r>
            <a:endParaRPr lang="en-US" dirty="0"/>
          </a:p>
        </p:txBody>
      </p:sp>
      <p:pic>
        <p:nvPicPr>
          <p:cNvPr id="30722" name="Picture 2" descr="http://www.towndock.net/images/1112_2004/crabpots/compartment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1676400"/>
            <a:ext cx="3810000" cy="2533651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  <p:sndAc>
      <p:stSnd>
        <p:snd r:embed="rId2" name="applause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</a:t>
            </a:r>
            <a:r>
              <a:rPr lang="en-US" dirty="0" smtClean="0"/>
              <a:t>W</a:t>
            </a:r>
            <a:r>
              <a:rPr lang="en-US" dirty="0" smtClean="0"/>
              <a:t>orking </a:t>
            </a:r>
            <a:r>
              <a:rPr lang="en-US" dirty="0" smtClean="0"/>
              <a:t>A</a:t>
            </a:r>
            <a:r>
              <a:rPr lang="en-US" dirty="0" smtClean="0"/>
              <a:t>rrangements</a:t>
            </a:r>
            <a:endParaRPr lang="en-US" dirty="0"/>
          </a:p>
        </p:txBody>
      </p:sp>
      <p:pic>
        <p:nvPicPr>
          <p:cNvPr id="32770" name="Picture 2" descr="http://cidreview.cidmcorp.com/wp-content/uploads/2012/07/Telecommuting_workers_compensation-cid-management-320x213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3276600"/>
            <a:ext cx="3048000" cy="2028826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  <p:sndAc>
      <p:stSnd>
        <p:snd r:embed="rId2" name="applause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21408"/>
          </a:xfrm>
        </p:spPr>
        <p:txBody>
          <a:bodyPr/>
          <a:lstStyle/>
          <a:p>
            <a:r>
              <a:rPr lang="en-US" dirty="0" smtClean="0"/>
              <a:t>1. telecommuting workers-working at an alternate site, such as home, usually one or two days a month, reducing their commutes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2.  flextime workers-having a non-traditional work schedule, that allows them to meet their personal needs</a:t>
            </a:r>
            <a:endParaRPr lang="en-US" dirty="0"/>
          </a:p>
        </p:txBody>
      </p:sp>
      <p:pic>
        <p:nvPicPr>
          <p:cNvPr id="34818" name="Picture 2" descr="http://t1.gstatic.com/images?q=tbn:ANd9GcQfzTrwAyyve9FpzvjHHBdRsMID6GY8_tNKMNCoz6PaaWd_rKXJ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1981200"/>
            <a:ext cx="3810000" cy="2381250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  <p:sndAc>
      <p:stSnd>
        <p:snd r:embed="rId2" name="applause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64</TotalTime>
  <Words>255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Verve</vt:lpstr>
      <vt:lpstr>Work and Working Arrangements</vt:lpstr>
      <vt:lpstr>Definitions</vt:lpstr>
      <vt:lpstr>Types of Workers\Jobs</vt:lpstr>
      <vt:lpstr>Slide 4</vt:lpstr>
      <vt:lpstr>Slide 5</vt:lpstr>
      <vt:lpstr>Slide 6</vt:lpstr>
      <vt:lpstr>Slide 7</vt:lpstr>
      <vt:lpstr>Types of Working Arrangements</vt:lpstr>
      <vt:lpstr>Slide 9</vt:lpstr>
      <vt:lpstr>Slide 10</vt:lpstr>
      <vt:lpstr>Slide 11</vt:lpstr>
      <vt:lpstr>National Occupational Classification</vt:lpstr>
      <vt:lpstr>Slide 13</vt:lpstr>
    </vt:vector>
  </TitlesOfParts>
  <Company>ESDNL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and Working Arrangments</dc:title>
  <dc:creator>ESDNL</dc:creator>
  <cp:lastModifiedBy>ESDNL</cp:lastModifiedBy>
  <cp:revision>11</cp:revision>
  <dcterms:created xsi:type="dcterms:W3CDTF">2013-03-18T11:59:05Z</dcterms:created>
  <dcterms:modified xsi:type="dcterms:W3CDTF">2013-03-18T13:03:08Z</dcterms:modified>
</cp:coreProperties>
</file>